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sldIdLst>
    <p:sldId id="257" r:id="rId2"/>
    <p:sldId id="303" r:id="rId3"/>
    <p:sldId id="278" r:id="rId4"/>
    <p:sldId id="302" r:id="rId5"/>
    <p:sldId id="307" r:id="rId6"/>
    <p:sldId id="308" r:id="rId7"/>
    <p:sldId id="298" r:id="rId8"/>
    <p:sldId id="318" r:id="rId9"/>
    <p:sldId id="288" r:id="rId10"/>
    <p:sldId id="313" r:id="rId11"/>
    <p:sldId id="314" r:id="rId12"/>
    <p:sldId id="315" r:id="rId13"/>
    <p:sldId id="309" r:id="rId14"/>
    <p:sldId id="312" r:id="rId15"/>
    <p:sldId id="317" r:id="rId16"/>
    <p:sldId id="31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Bramley" initials="PB" lastIdx="1" clrIdx="0">
    <p:extLst>
      <p:ext uri="{19B8F6BF-5375-455C-9EA6-DF929625EA0E}">
        <p15:presenceInfo xmlns:p15="http://schemas.microsoft.com/office/powerpoint/2012/main" userId="S::paul.bramley@metrosol.onmicrosoft.com::c01624a3-ad01-488b-8553-d54fe98e57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3" d="2"/>
        <a:sy n="3" d="2"/>
      </p:scale>
      <p:origin x="0" y="0"/>
    </p:cViewPr>
  </p:notesTextViewPr>
  <p:notesViewPr>
    <p:cSldViewPr snapToGrid="0">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CBBB2-1C0A-4348-BA4B-98E5AE5BF21A}"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E086-3B1D-4D68-8583-02656D01A046}" type="slidenum">
              <a:rPr lang="en-GB" smtClean="0"/>
              <a:t>‹#›</a:t>
            </a:fld>
            <a:endParaRPr lang="en-GB"/>
          </a:p>
        </p:txBody>
      </p:sp>
    </p:spTree>
    <p:extLst>
      <p:ext uri="{BB962C8B-B14F-4D97-AF65-F5344CB8AC3E}">
        <p14:creationId xmlns:p14="http://schemas.microsoft.com/office/powerpoint/2010/main" val="96602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 and welcome to an update on the progress made (since the last TEMPMEKO in 2016) towards the development of </a:t>
            </a:r>
            <a:r>
              <a:rPr lang="en-GB" altLang="en-US" dirty="0"/>
              <a:t>the worlds first practical Johnson noise thermometer.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34215-1ACE-40B8-85CF-C3CBEC6A4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82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Instead we need to use a fully co-axial design. The benefits of this approach can be seen by considering a coaxial cable. If we pass a signal down the centre core and the return current passes through the outer screen the external field will be zero – the magnetic field from the outgoing and return signal completely cancel each other out outside of the cable. This means that there will be no emissions from the coaxial system… none at all. Since the coaxial system cannot radiate, neither can it be effected by any external electromagnetic fields.</a:t>
            </a:r>
          </a:p>
        </p:txBody>
      </p:sp>
      <p:sp>
        <p:nvSpPr>
          <p:cNvPr id="4" name="Slide Number Placeholder 3"/>
          <p:cNvSpPr>
            <a:spLocks noGrp="1"/>
          </p:cNvSpPr>
          <p:nvPr>
            <p:ph type="sldNum" sz="quarter" idx="5"/>
          </p:nvPr>
        </p:nvSpPr>
        <p:spPr/>
        <p:txBody>
          <a:bodyPr/>
          <a:lstStyle/>
          <a:p>
            <a:fld id="{F139E086-3B1D-4D68-8583-02656D01A046}" type="slidenum">
              <a:rPr lang="en-GB" smtClean="0"/>
              <a:t>10</a:t>
            </a:fld>
            <a:endParaRPr lang="en-GB"/>
          </a:p>
        </p:txBody>
      </p:sp>
    </p:spTree>
    <p:extLst>
      <p:ext uri="{BB962C8B-B14F-4D97-AF65-F5344CB8AC3E}">
        <p14:creationId xmlns:p14="http://schemas.microsoft.com/office/powerpoint/2010/main" val="373406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technique has been known for many years and most electronics engineers will have come across the concept as undergraduates, perhaps as part of a course on Maxwell’s equations, wave propagation and transmission lines. However, the idea of simply using a screened enclosure seems to take over from a more thorough understanding of the mechanisms by which unwanted signals can couple into our measurement systems. The Coaxial AC Bridges book by Kibble ad Rayner provides a thorough explanation of the theory and practice of making electronic system completely immune to electrical interference. These practices were adopted in our JNT design in order to achieve the high level of EMC required.</a:t>
            </a:r>
          </a:p>
        </p:txBody>
      </p:sp>
      <p:sp>
        <p:nvSpPr>
          <p:cNvPr id="4" name="Slide Number Placeholder 3"/>
          <p:cNvSpPr>
            <a:spLocks noGrp="1"/>
          </p:cNvSpPr>
          <p:nvPr>
            <p:ph type="sldNum" sz="quarter" idx="5"/>
          </p:nvPr>
        </p:nvSpPr>
        <p:spPr/>
        <p:txBody>
          <a:bodyPr/>
          <a:lstStyle/>
          <a:p>
            <a:fld id="{F139E086-3B1D-4D68-8583-02656D01A046}" type="slidenum">
              <a:rPr lang="en-GB" smtClean="0"/>
              <a:t>11</a:t>
            </a:fld>
            <a:endParaRPr lang="en-GB"/>
          </a:p>
        </p:txBody>
      </p:sp>
    </p:spTree>
    <p:extLst>
      <p:ext uri="{BB962C8B-B14F-4D97-AF65-F5344CB8AC3E}">
        <p14:creationId xmlns:p14="http://schemas.microsoft.com/office/powerpoint/2010/main" val="371136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tested our new prototype for EMC at an accredited calibration laboratory and were pleased to find that there was no measurable affect on the output from the thermometer even at the highest applied field strengths available of 10V/m, which simulates a heavy industrial electrical environment.</a:t>
            </a:r>
          </a:p>
        </p:txBody>
      </p:sp>
      <p:sp>
        <p:nvSpPr>
          <p:cNvPr id="4" name="Slide Number Placeholder 3"/>
          <p:cNvSpPr>
            <a:spLocks noGrp="1"/>
          </p:cNvSpPr>
          <p:nvPr>
            <p:ph type="sldNum" sz="quarter" idx="5"/>
          </p:nvPr>
        </p:nvSpPr>
        <p:spPr/>
        <p:txBody>
          <a:bodyPr/>
          <a:lstStyle/>
          <a:p>
            <a:fld id="{F139E086-3B1D-4D68-8583-02656D01A046}" type="slidenum">
              <a:rPr lang="en-GB" smtClean="0"/>
              <a:t>12</a:t>
            </a:fld>
            <a:endParaRPr lang="en-GB"/>
          </a:p>
        </p:txBody>
      </p:sp>
    </p:spTree>
    <p:extLst>
      <p:ext uri="{BB962C8B-B14F-4D97-AF65-F5344CB8AC3E}">
        <p14:creationId xmlns:p14="http://schemas.microsoft.com/office/powerpoint/2010/main" val="274919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39E086-3B1D-4D68-8583-02656D01A046}" type="slidenum">
              <a:rPr lang="en-GB" smtClean="0"/>
              <a:t>13</a:t>
            </a:fld>
            <a:endParaRPr lang="en-GB"/>
          </a:p>
        </p:txBody>
      </p:sp>
    </p:spTree>
    <p:extLst>
      <p:ext uri="{BB962C8B-B14F-4D97-AF65-F5344CB8AC3E}">
        <p14:creationId xmlns:p14="http://schemas.microsoft.com/office/powerpoint/2010/main" val="5580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39E086-3B1D-4D68-8583-02656D01A046}" type="slidenum">
              <a:rPr lang="en-GB" smtClean="0"/>
              <a:t>14</a:t>
            </a:fld>
            <a:endParaRPr lang="en-GB"/>
          </a:p>
        </p:txBody>
      </p:sp>
    </p:spTree>
    <p:extLst>
      <p:ext uri="{BB962C8B-B14F-4D97-AF65-F5344CB8AC3E}">
        <p14:creationId xmlns:p14="http://schemas.microsoft.com/office/powerpoint/2010/main" val="121035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of a Johnson noise thermometer stem from the fact that it is a primary thermometer. Current thermometers (thermocouples, platinum resistance thermometers and thermocouples) are all secondary thermometers so do not measure temperature directly. Instead they measure a property of the sensor that is affected by temperature so that by measuring the property temperature might be inferred. This relies on the relationship between the property and temperature remaining unchanged. Changes in the sensor (contamination, grain structure, oxidation state etc.), particularly in harsh environments, therefore lead to errors in the reported reading… drift!</a:t>
            </a:r>
          </a:p>
          <a:p>
            <a:r>
              <a:rPr lang="en-GB" dirty="0"/>
              <a:t>A Johnson noise thermometer is a primary thermometer in which the measured properties exploit a fundamental physical law that cannot change, thereby eliminating drift. A Johnson noise thermometer is completely unaffected by the condition of the sensor so will not drift.</a:t>
            </a:r>
          </a:p>
          <a:p>
            <a:r>
              <a:rPr lang="en-GB" dirty="0"/>
              <a:t>Additionally, its calibration is traceable to electrical rather than temperature standards (ITS-90) and electrical calibrations are easier, faster and cheaper to perform than temperature calibrations.</a:t>
            </a:r>
          </a:p>
          <a:p>
            <a:r>
              <a:rPr lang="en-GB" dirty="0"/>
              <a:t>In industrial applications a Johnson noise thermometer offers the benefit of long-term drift free performance, which is especially useful at high temperatures in harsh environments. In metrology applications it provides a drift-free realisation of the new Kelvin unit.</a:t>
            </a:r>
          </a:p>
        </p:txBody>
      </p:sp>
      <p:sp>
        <p:nvSpPr>
          <p:cNvPr id="4" name="Slide Number Placeholder 3"/>
          <p:cNvSpPr>
            <a:spLocks noGrp="1"/>
          </p:cNvSpPr>
          <p:nvPr>
            <p:ph type="sldNum" sz="quarter" idx="5"/>
          </p:nvPr>
        </p:nvSpPr>
        <p:spPr/>
        <p:txBody>
          <a:bodyPr/>
          <a:lstStyle/>
          <a:p>
            <a:fld id="{F139E086-3B1D-4D68-8583-02656D01A046}" type="slidenum">
              <a:rPr lang="en-GB" smtClean="0"/>
              <a:t>15</a:t>
            </a:fld>
            <a:endParaRPr lang="en-GB"/>
          </a:p>
        </p:txBody>
      </p:sp>
    </p:spTree>
    <p:extLst>
      <p:ext uri="{BB962C8B-B14F-4D97-AF65-F5344CB8AC3E}">
        <p14:creationId xmlns:p14="http://schemas.microsoft.com/office/powerpoint/2010/main" val="74941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target is to have a fully engineered prototype of the complete Johnson noise thermometer by the end of 2020. You can follow the progress of the team on our dedicated website of Facebook page, though unlike our teenage children we only </a:t>
            </a:r>
            <a:r>
              <a:rPr lang="en-GB"/>
              <a:t>post updates when we have real news!</a:t>
            </a:r>
            <a:endParaRPr lang="en-GB" dirty="0"/>
          </a:p>
        </p:txBody>
      </p:sp>
      <p:sp>
        <p:nvSpPr>
          <p:cNvPr id="4" name="Slide Number Placeholder 3"/>
          <p:cNvSpPr>
            <a:spLocks noGrp="1"/>
          </p:cNvSpPr>
          <p:nvPr>
            <p:ph type="sldNum" sz="quarter" idx="5"/>
          </p:nvPr>
        </p:nvSpPr>
        <p:spPr/>
        <p:txBody>
          <a:bodyPr/>
          <a:lstStyle/>
          <a:p>
            <a:fld id="{F139E086-3B1D-4D68-8583-02656D01A046}" type="slidenum">
              <a:rPr lang="en-GB" smtClean="0"/>
              <a:t>16</a:t>
            </a:fld>
            <a:endParaRPr lang="en-GB"/>
          </a:p>
        </p:txBody>
      </p:sp>
    </p:spTree>
    <p:extLst>
      <p:ext uri="{BB962C8B-B14F-4D97-AF65-F5344CB8AC3E}">
        <p14:creationId xmlns:p14="http://schemas.microsoft.com/office/powerpoint/2010/main" val="342832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a Johnson noise thermometer, all we have to do is connected any resistance sensor to a true RMS voltmeter. The material of the sensor is unimportant. The resistor is show in blue to indicate that it is cold but the meter does not read zero since it is not at absolute zero and is therefore generating some Johnson noise. The Johnson noise is white, which means that it has the same power density at all frequencies and our voltmeter will respond to frequencies in its operating bandwidth. As we heat the resistor the meter will indicate progressively higher readings as the electrons that are within the resistor are excited into high energy states. The system is measuring the electrical noise generate by the thermally excited electrons in the resistor and as they get hotter their average speed increases thereby increasing the noise generated. The noise is directly related to the temperature of the electrons generating the noise.</a:t>
            </a:r>
          </a:p>
          <a:p>
            <a:endParaRPr lang="en-GB" dirty="0"/>
          </a:p>
        </p:txBody>
      </p:sp>
      <p:sp>
        <p:nvSpPr>
          <p:cNvPr id="4" name="Slide Number Placeholder 3"/>
          <p:cNvSpPr>
            <a:spLocks noGrp="1"/>
          </p:cNvSpPr>
          <p:nvPr>
            <p:ph type="sldNum" sz="quarter" idx="5"/>
          </p:nvPr>
        </p:nvSpPr>
        <p:spPr/>
        <p:txBody>
          <a:bodyPr/>
          <a:lstStyle/>
          <a:p>
            <a:fld id="{F139E086-3B1D-4D68-8583-02656D01A046}" type="slidenum">
              <a:rPr lang="en-GB" smtClean="0"/>
              <a:t>2</a:t>
            </a:fld>
            <a:endParaRPr lang="en-GB"/>
          </a:p>
        </p:txBody>
      </p:sp>
    </p:spTree>
    <p:extLst>
      <p:ext uri="{BB962C8B-B14F-4D97-AF65-F5344CB8AC3E}">
        <p14:creationId xmlns:p14="http://schemas.microsoft.com/office/powerpoint/2010/main" val="102065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Johnson noise thermometer makes use of the Johnson-Nyquist equation, which describes the relationship between the measured RMS noise signal (</a:t>
            </a:r>
            <a:r>
              <a:rPr lang="en-GB" dirty="0" err="1"/>
              <a:t>v</a:t>
            </a:r>
            <a:r>
              <a:rPr lang="en-GB" sz="900" dirty="0" err="1"/>
              <a:t>n</a:t>
            </a:r>
            <a:r>
              <a:rPr lang="en-GB" dirty="0"/>
              <a:t>) , the Boltzmann constant (k), the true thermodynamic temperature (T), the sensor resistance (R) and the measurement bandwidth (</a:t>
            </a:r>
            <a:r>
              <a:rPr lang="el-GR" dirty="0"/>
              <a:t>Δ</a:t>
            </a:r>
            <a:r>
              <a:rPr lang="en-GB" dirty="0"/>
              <a:t>f).</a:t>
            </a:r>
          </a:p>
        </p:txBody>
      </p:sp>
      <p:sp>
        <p:nvSpPr>
          <p:cNvPr id="4" name="Slide Number Placeholder 3"/>
          <p:cNvSpPr>
            <a:spLocks noGrp="1"/>
          </p:cNvSpPr>
          <p:nvPr>
            <p:ph type="sldNum" sz="quarter" idx="5"/>
          </p:nvPr>
        </p:nvSpPr>
        <p:spPr/>
        <p:txBody>
          <a:bodyPr/>
          <a:lstStyle/>
          <a:p>
            <a:fld id="{F139E086-3B1D-4D68-8583-02656D01A046}" type="slidenum">
              <a:rPr lang="en-GB" smtClean="0"/>
              <a:t>3</a:t>
            </a:fld>
            <a:endParaRPr lang="en-GB"/>
          </a:p>
        </p:txBody>
      </p:sp>
    </p:spTree>
    <p:extLst>
      <p:ext uri="{BB962C8B-B14F-4D97-AF65-F5344CB8AC3E}">
        <p14:creationId xmlns:p14="http://schemas.microsoft.com/office/powerpoint/2010/main" val="149017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measuring the RMS noise signal from a resistor over a known bandwidth and its resistance, we can determine its true thermodynamic temperature from a purely electrical measurement, and completely independently, of any property of the resistor itself and of ITS90.</a:t>
            </a:r>
          </a:p>
          <a:p>
            <a:endParaRPr lang="en-GB" dirty="0"/>
          </a:p>
        </p:txBody>
      </p:sp>
      <p:sp>
        <p:nvSpPr>
          <p:cNvPr id="4" name="Slide Number Placeholder 3"/>
          <p:cNvSpPr>
            <a:spLocks noGrp="1"/>
          </p:cNvSpPr>
          <p:nvPr>
            <p:ph type="sldNum" sz="quarter" idx="5"/>
          </p:nvPr>
        </p:nvSpPr>
        <p:spPr/>
        <p:txBody>
          <a:bodyPr/>
          <a:lstStyle/>
          <a:p>
            <a:fld id="{F139E086-3B1D-4D68-8583-02656D01A046}" type="slidenum">
              <a:rPr lang="en-GB" smtClean="0"/>
              <a:t>4</a:t>
            </a:fld>
            <a:endParaRPr lang="en-GB"/>
          </a:p>
        </p:txBody>
      </p:sp>
    </p:spTree>
    <p:extLst>
      <p:ext uri="{BB962C8B-B14F-4D97-AF65-F5344CB8AC3E}">
        <p14:creationId xmlns:p14="http://schemas.microsoft.com/office/powerpoint/2010/main" val="38764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art systems worked by switching the measurement system (amplifiers and a correlator used to supress amplifier noise) between measuring the unknown noise from the sensor and a white noise calibration signal of known spectral power density. The ratio of the two measurements together with the known spectral power density of the calibration signal enables the sensor temperature to be determined with the key proviso that the bandwidth must be the same for the two noise measurements. This caveat is one of the factors that has so far limited the practicality of Johnson noise thermometers in industrial applications.</a:t>
            </a:r>
          </a:p>
        </p:txBody>
      </p:sp>
      <p:sp>
        <p:nvSpPr>
          <p:cNvPr id="4" name="Slide Number Placeholder 3"/>
          <p:cNvSpPr>
            <a:spLocks noGrp="1"/>
          </p:cNvSpPr>
          <p:nvPr>
            <p:ph type="sldNum" sz="quarter" idx="5"/>
          </p:nvPr>
        </p:nvSpPr>
        <p:spPr/>
        <p:txBody>
          <a:bodyPr/>
          <a:lstStyle/>
          <a:p>
            <a:fld id="{F139E086-3B1D-4D68-8583-02656D01A046}" type="slidenum">
              <a:rPr lang="en-GB" smtClean="0"/>
              <a:t>5</a:t>
            </a:fld>
            <a:endParaRPr lang="en-GB"/>
          </a:p>
        </p:txBody>
      </p:sp>
    </p:spTree>
    <p:extLst>
      <p:ext uri="{BB962C8B-B14F-4D97-AF65-F5344CB8AC3E}">
        <p14:creationId xmlns:p14="http://schemas.microsoft.com/office/powerpoint/2010/main" val="219643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new technique (patented) involves injecting the calibration signal as a current into the measurement system, which generates a calibration voltage signal in the resistor.</a:t>
            </a:r>
          </a:p>
          <a:p>
            <a:endParaRPr lang="en-GB" dirty="0"/>
          </a:p>
          <a:p>
            <a:r>
              <a:rPr lang="en-GB" dirty="0"/>
              <a:t>The Johnson Noise and calibration signal experience EXACTLY the same frequency response. The Johnson noise and calibration signal are then separated using digital signal processing (DSP).</a:t>
            </a:r>
          </a:p>
          <a:p>
            <a:endParaRPr lang="en-GB" dirty="0"/>
          </a:p>
        </p:txBody>
      </p:sp>
      <p:sp>
        <p:nvSpPr>
          <p:cNvPr id="4" name="Slide Number Placeholder 3"/>
          <p:cNvSpPr>
            <a:spLocks noGrp="1"/>
          </p:cNvSpPr>
          <p:nvPr>
            <p:ph type="sldNum" sz="quarter" idx="5"/>
          </p:nvPr>
        </p:nvSpPr>
        <p:spPr/>
        <p:txBody>
          <a:bodyPr/>
          <a:lstStyle/>
          <a:p>
            <a:fld id="{F139E086-3B1D-4D68-8583-02656D01A046}" type="slidenum">
              <a:rPr lang="en-GB" smtClean="0"/>
              <a:t>6</a:t>
            </a:fld>
            <a:endParaRPr lang="en-GB"/>
          </a:p>
        </p:txBody>
      </p:sp>
    </p:spTree>
    <p:extLst>
      <p:ext uri="{BB962C8B-B14F-4D97-AF65-F5344CB8AC3E}">
        <p14:creationId xmlns:p14="http://schemas.microsoft.com/office/powerpoint/2010/main" val="75697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last TEMPMEKO we demonstrated the practicality of the system using a benchtop proof of principle prototype. This system was a relatively large benchtop system (35kg and 70L) and </a:t>
            </a:r>
            <a:r>
              <a:rPr lang="en-GB" dirty="0" err="1"/>
              <a:t>incoorporated</a:t>
            </a:r>
            <a:r>
              <a:rPr lang="en-GB" dirty="0"/>
              <a:t> several commercial instruments</a:t>
            </a:r>
          </a:p>
        </p:txBody>
      </p:sp>
      <p:sp>
        <p:nvSpPr>
          <p:cNvPr id="4" name="Slide Number Placeholder 3"/>
          <p:cNvSpPr>
            <a:spLocks noGrp="1"/>
          </p:cNvSpPr>
          <p:nvPr>
            <p:ph type="sldNum" sz="quarter" idx="5"/>
          </p:nvPr>
        </p:nvSpPr>
        <p:spPr/>
        <p:txBody>
          <a:bodyPr/>
          <a:lstStyle/>
          <a:p>
            <a:fld id="{F139E086-3B1D-4D68-8583-02656D01A046}" type="slidenum">
              <a:rPr lang="en-GB" smtClean="0"/>
              <a:t>7</a:t>
            </a:fld>
            <a:endParaRPr lang="en-GB"/>
          </a:p>
        </p:txBody>
      </p:sp>
    </p:spTree>
    <p:extLst>
      <p:ext uri="{BB962C8B-B14F-4D97-AF65-F5344CB8AC3E}">
        <p14:creationId xmlns:p14="http://schemas.microsoft.com/office/powerpoint/2010/main" val="313610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2016 we have developed our own technology to make all the measurements previously made by commercial instruments in the demonstrator in order to produce a smaller format device and improved performance. The commercial instruments we used were quite good but by tailoring the performance to our exact requirements rather than providing a general purpose product (in the commercial products) we have been able to improve performance and reduce size, weight and cost.</a:t>
            </a:r>
          </a:p>
        </p:txBody>
      </p:sp>
      <p:sp>
        <p:nvSpPr>
          <p:cNvPr id="4" name="Slide Number Placeholder 3"/>
          <p:cNvSpPr>
            <a:spLocks noGrp="1"/>
          </p:cNvSpPr>
          <p:nvPr>
            <p:ph type="sldNum" sz="quarter" idx="5"/>
          </p:nvPr>
        </p:nvSpPr>
        <p:spPr/>
        <p:txBody>
          <a:bodyPr/>
          <a:lstStyle/>
          <a:p>
            <a:fld id="{F139E086-3B1D-4D68-8583-02656D01A046}" type="slidenum">
              <a:rPr lang="en-GB" smtClean="0"/>
              <a:t>8</a:t>
            </a:fld>
            <a:endParaRPr lang="en-GB"/>
          </a:p>
        </p:txBody>
      </p:sp>
    </p:spTree>
    <p:extLst>
      <p:ext uri="{BB962C8B-B14F-4D97-AF65-F5344CB8AC3E}">
        <p14:creationId xmlns:p14="http://schemas.microsoft.com/office/powerpoint/2010/main" val="106220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key area of concern and one that has led to the abandonment of several previous attempts to make a practical Johnson noise thermometer for industrial applications is EMC (electro-magnetic compatibility), specifically immunity to external noise. The signals we are measuring are extremely small, despite the fact that our system is able to use a high sense resistance and bandwidth than prior art. In our system we have an RMS signal of just under 200nV but this is spread over a 1MHz bandwidth so could easily be contaminated by external electromagnetic interference. Accepted orthodoxy on preventing signal from effecting electronics is to place them in a screened box, but  this is completely inadequate for the small signals involved in JNT.</a:t>
            </a:r>
          </a:p>
        </p:txBody>
      </p:sp>
      <p:sp>
        <p:nvSpPr>
          <p:cNvPr id="4" name="Slide Number Placeholder 3"/>
          <p:cNvSpPr>
            <a:spLocks noGrp="1"/>
          </p:cNvSpPr>
          <p:nvPr>
            <p:ph type="sldNum" sz="quarter" idx="5"/>
          </p:nvPr>
        </p:nvSpPr>
        <p:spPr/>
        <p:txBody>
          <a:bodyPr/>
          <a:lstStyle/>
          <a:p>
            <a:fld id="{F139E086-3B1D-4D68-8583-02656D01A046}" type="slidenum">
              <a:rPr lang="en-GB" smtClean="0"/>
              <a:t>9</a:t>
            </a:fld>
            <a:endParaRPr lang="en-GB"/>
          </a:p>
        </p:txBody>
      </p:sp>
    </p:spTree>
    <p:extLst>
      <p:ext uri="{BB962C8B-B14F-4D97-AF65-F5344CB8AC3E}">
        <p14:creationId xmlns:p14="http://schemas.microsoft.com/office/powerpoint/2010/main" val="153801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14363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F10FEB-7D85-416B-9215-E80C23EFDBCF}"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328384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41455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3067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377212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34264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76363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12757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169239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180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400468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F10FEB-7D85-416B-9215-E80C23EFDBCF}"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22909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F10FEB-7D85-416B-9215-E80C23EFDBCF}" type="datetimeFigureOut">
              <a:rPr lang="en-GB" smtClean="0"/>
              <a:t>06/10/2021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6969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107243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4799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1F10FEB-7D85-416B-9215-E80C23EFDBCF}" type="datetimeFigureOut">
              <a:rPr lang="en-GB" smtClean="0"/>
              <a:t>06/10/2021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357600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F10FEB-7D85-416B-9215-E80C23EFDBCF}"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35DFC-CE68-40CF-AFA2-661E6D30D501}" type="slidenum">
              <a:rPr lang="en-GB" smtClean="0"/>
              <a:t>‹#›</a:t>
            </a:fld>
            <a:endParaRPr lang="en-GB"/>
          </a:p>
        </p:txBody>
      </p:sp>
    </p:spTree>
    <p:extLst>
      <p:ext uri="{BB962C8B-B14F-4D97-AF65-F5344CB8AC3E}">
        <p14:creationId xmlns:p14="http://schemas.microsoft.com/office/powerpoint/2010/main" val="4299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F10FEB-7D85-416B-9215-E80C23EFDBCF}" type="datetimeFigureOut">
              <a:rPr lang="en-GB" smtClean="0"/>
              <a:t>06/10/2021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035DFC-CE68-40CF-AFA2-661E6D30D501}" type="slidenum">
              <a:rPr lang="en-GB" smtClean="0"/>
              <a:t>‹#›</a:t>
            </a:fld>
            <a:endParaRPr lang="en-GB"/>
          </a:p>
        </p:txBody>
      </p:sp>
    </p:spTree>
    <p:extLst>
      <p:ext uri="{BB962C8B-B14F-4D97-AF65-F5344CB8AC3E}">
        <p14:creationId xmlns:p14="http://schemas.microsoft.com/office/powerpoint/2010/main" val="23348309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ohnson-noise-thermometer.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acebook.com/johnsonnoisethermome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1.emf"/><Relationship Id="rId5" Type="http://schemas.openxmlformats.org/officeDocument/2006/relationships/image" Target="../media/image12.png"/><Relationship Id="rId10" Type="http://schemas.openxmlformats.org/officeDocument/2006/relationships/image" Target="../media/image10.emf"/><Relationship Id="rId4" Type="http://schemas.openxmlformats.org/officeDocument/2006/relationships/image" Target="../media/image110.png"/><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6.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7" name="Rectangle 13">
            <a:extLst>
              <a:ext uri="{FF2B5EF4-FFF2-40B4-BE49-F238E27FC236}">
                <a16:creationId xmlns:a16="http://schemas.microsoft.com/office/drawing/2014/main" id="{505C8452-4C3F-46C5-AFD4-322854BC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9B06DBD9-DED6-40C2-A7AD-3662707C4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Freeform 15">
            <a:extLst>
              <a:ext uri="{FF2B5EF4-FFF2-40B4-BE49-F238E27FC236}">
                <a16:creationId xmlns:a16="http://schemas.microsoft.com/office/drawing/2014/main" id="{B431FF8B-6FC2-47C1-B2C5-9B26E6243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7F0DD1A-BA61-4DFC-B415-93ECA4152E2B}"/>
              </a:ext>
            </a:extLst>
          </p:cNvPr>
          <p:cNvPicPr>
            <a:picLocks noChangeAspect="1"/>
          </p:cNvPicPr>
          <p:nvPr/>
        </p:nvPicPr>
        <p:blipFill rotWithShape="1">
          <a:blip r:embed="rId4"/>
          <a:srcRect b="10981"/>
          <a:stretch/>
        </p:blipFill>
        <p:spPr>
          <a:xfrm>
            <a:off x="5290498" y="1926883"/>
            <a:ext cx="4495767" cy="2001044"/>
          </a:xfrm>
          <a:prstGeom prst="rect">
            <a:avLst/>
          </a:prstGeom>
          <a:effectLst/>
        </p:spPr>
      </p:pic>
      <p:sp useBgFill="1">
        <p:nvSpPr>
          <p:cNvPr id="20" name="Freeform 5">
            <a:extLst>
              <a:ext uri="{FF2B5EF4-FFF2-40B4-BE49-F238E27FC236}">
                <a16:creationId xmlns:a16="http://schemas.microsoft.com/office/drawing/2014/main" id="{4BA7EBCC-256E-4075-A58C-6ED2BFD5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ctrTitle"/>
          </p:nvPr>
        </p:nvSpPr>
        <p:spPr>
          <a:xfrm>
            <a:off x="471225" y="5032576"/>
            <a:ext cx="11606709" cy="861802"/>
          </a:xfrm>
        </p:spPr>
        <p:txBody>
          <a:bodyPr>
            <a:normAutofit/>
          </a:bodyPr>
          <a:lstStyle/>
          <a:p>
            <a:pPr>
              <a:lnSpc>
                <a:spcPct val="90000"/>
              </a:lnSpc>
            </a:pPr>
            <a:r>
              <a:rPr lang="en-GB" sz="2600" dirty="0"/>
              <a:t>Progress in the Development of Primary (Johnson Noise) Thermometer</a:t>
            </a:r>
            <a:endParaRPr lang="en-US" sz="2600" dirty="0"/>
          </a:p>
        </p:txBody>
      </p:sp>
      <p:pic>
        <p:nvPicPr>
          <p:cNvPr id="7" name="Picture 6" descr="A close up of a logo&#10;&#10;Description generated with very high confidence">
            <a:extLst>
              <a:ext uri="{FF2B5EF4-FFF2-40B4-BE49-F238E27FC236}">
                <a16:creationId xmlns:a16="http://schemas.microsoft.com/office/drawing/2014/main" id="{183EAAF1-E701-453B-B1FF-5E43D6909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55" y="1937331"/>
            <a:ext cx="4495767" cy="1990595"/>
          </a:xfrm>
          <a:prstGeom prst="rect">
            <a:avLst/>
          </a:prstGeom>
          <a:effectLst/>
        </p:spPr>
      </p:pic>
    </p:spTree>
    <p:extLst>
      <p:ext uri="{BB962C8B-B14F-4D97-AF65-F5344CB8AC3E}">
        <p14:creationId xmlns:p14="http://schemas.microsoft.com/office/powerpoint/2010/main" val="15798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FD84EB-404C-49FB-BCC3-392B351EB49C}"/>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b="0" i="0" kern="1200" dirty="0">
                <a:solidFill>
                  <a:srgbClr val="EBEBEB"/>
                </a:solidFill>
                <a:latin typeface="+mj-lt"/>
                <a:ea typeface="+mj-ea"/>
                <a:cs typeface="+mj-cs"/>
              </a:rPr>
              <a:t>Full Coaxial Design for EMC</a:t>
            </a:r>
          </a:p>
        </p:txBody>
      </p:sp>
      <p:sp>
        <p:nvSpPr>
          <p:cNvPr id="15" name="Rectangle 1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Freeform: Shape 1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4" name="Content Placeholder 13" descr="A picture containing sky&#10;&#10;Description automatically generated">
            <a:extLst>
              <a:ext uri="{FF2B5EF4-FFF2-40B4-BE49-F238E27FC236}">
                <a16:creationId xmlns:a16="http://schemas.microsoft.com/office/drawing/2014/main" id="{050FB5E7-83D0-404D-B165-1275D00285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6000" y="2286162"/>
            <a:ext cx="7200000" cy="4395790"/>
          </a:xfrm>
        </p:spPr>
      </p:pic>
      <p:pic>
        <p:nvPicPr>
          <p:cNvPr id="18" name="Picture 17" descr="A close up of a logo&#10;&#10;Description automatically generated">
            <a:extLst>
              <a:ext uri="{FF2B5EF4-FFF2-40B4-BE49-F238E27FC236}">
                <a16:creationId xmlns:a16="http://schemas.microsoft.com/office/drawing/2014/main" id="{1394E649-3022-42CF-B327-A1CB0F7CB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82" y="2284785"/>
            <a:ext cx="7200000" cy="4398545"/>
          </a:xfrm>
          <a:prstGeom prst="rect">
            <a:avLst/>
          </a:prstGeom>
        </p:spPr>
      </p:pic>
      <p:pic>
        <p:nvPicPr>
          <p:cNvPr id="20" name="Picture 19">
            <a:extLst>
              <a:ext uri="{FF2B5EF4-FFF2-40B4-BE49-F238E27FC236}">
                <a16:creationId xmlns:a16="http://schemas.microsoft.com/office/drawing/2014/main" id="{EA6F83F4-70FE-4940-8A43-B4333F0E2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582" y="2275188"/>
            <a:ext cx="7200000" cy="4398545"/>
          </a:xfrm>
          <a:prstGeom prst="rect">
            <a:avLst/>
          </a:prstGeom>
        </p:spPr>
      </p:pic>
    </p:spTree>
    <p:extLst>
      <p:ext uri="{BB962C8B-B14F-4D97-AF65-F5344CB8AC3E}">
        <p14:creationId xmlns:p14="http://schemas.microsoft.com/office/powerpoint/2010/main" val="1620107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FD84EB-404C-49FB-BCC3-392B351EB49C}"/>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b="0" i="0" kern="1200" dirty="0">
                <a:solidFill>
                  <a:srgbClr val="EBEBEB"/>
                </a:solidFill>
                <a:latin typeface="+mj-lt"/>
                <a:ea typeface="+mj-ea"/>
                <a:cs typeface="+mj-cs"/>
              </a:rPr>
              <a:t>Full Coaxial Design for EMC</a:t>
            </a:r>
          </a:p>
        </p:txBody>
      </p:sp>
      <p:sp>
        <p:nvSpPr>
          <p:cNvPr id="15" name="Rectangle 1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Freeform: Shape 1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Content Placeholder 3" descr="A close up of a piece of paper&#10;&#10;Description automatically generated">
            <a:extLst>
              <a:ext uri="{FF2B5EF4-FFF2-40B4-BE49-F238E27FC236}">
                <a16:creationId xmlns:a16="http://schemas.microsoft.com/office/drawing/2014/main" id="{C99A20A0-7DEE-4531-AED2-5568D1B4E3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958585" y="2925866"/>
            <a:ext cx="4274829" cy="3206122"/>
          </a:xfrm>
        </p:spPr>
      </p:pic>
    </p:spTree>
    <p:extLst>
      <p:ext uri="{BB962C8B-B14F-4D97-AF65-F5344CB8AC3E}">
        <p14:creationId xmlns:p14="http://schemas.microsoft.com/office/powerpoint/2010/main" val="2506520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FD84EB-404C-49FB-BCC3-392B351EB49C}"/>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b="0" i="0" kern="1200" dirty="0">
                <a:solidFill>
                  <a:srgbClr val="EBEBEB"/>
                </a:solidFill>
                <a:latin typeface="+mj-lt"/>
                <a:ea typeface="+mj-ea"/>
                <a:cs typeface="+mj-cs"/>
              </a:rPr>
              <a:t>Immunity Tests at Test Laboratory</a:t>
            </a:r>
          </a:p>
        </p:txBody>
      </p:sp>
      <p:sp>
        <p:nvSpPr>
          <p:cNvPr id="15" name="Rectangle 1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Freeform: Shape 1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3" name="Content Placeholder 2">
            <a:extLst>
              <a:ext uri="{FF2B5EF4-FFF2-40B4-BE49-F238E27FC236}">
                <a16:creationId xmlns:a16="http://schemas.microsoft.com/office/drawing/2014/main" id="{3959454C-D500-4E96-8162-0807E42C7039}"/>
              </a:ext>
            </a:extLst>
          </p:cNvPr>
          <p:cNvPicPr>
            <a:picLocks noGrp="1" noChangeAspect="1"/>
          </p:cNvPicPr>
          <p:nvPr>
            <p:ph idx="1"/>
          </p:nvPr>
        </p:nvPicPr>
        <p:blipFill>
          <a:blip r:embed="rId3"/>
          <a:stretch>
            <a:fillRect/>
          </a:stretch>
        </p:blipFill>
        <p:spPr>
          <a:xfrm>
            <a:off x="241068" y="2750565"/>
            <a:ext cx="2755631" cy="3676207"/>
          </a:xfrm>
          <a:prstGeom prst="rect">
            <a:avLst/>
          </a:prstGeom>
        </p:spPr>
      </p:pic>
      <p:pic>
        <p:nvPicPr>
          <p:cNvPr id="4" name="Picture 3">
            <a:extLst>
              <a:ext uri="{FF2B5EF4-FFF2-40B4-BE49-F238E27FC236}">
                <a16:creationId xmlns:a16="http://schemas.microsoft.com/office/drawing/2014/main" id="{712FC504-9026-4F3A-81E4-DEEC76834DE9}"/>
              </a:ext>
            </a:extLst>
          </p:cNvPr>
          <p:cNvPicPr>
            <a:picLocks noChangeAspect="1"/>
          </p:cNvPicPr>
          <p:nvPr/>
        </p:nvPicPr>
        <p:blipFill>
          <a:blip r:embed="rId4"/>
          <a:stretch>
            <a:fillRect/>
          </a:stretch>
        </p:blipFill>
        <p:spPr>
          <a:xfrm>
            <a:off x="7055420" y="2750565"/>
            <a:ext cx="4895512" cy="3676207"/>
          </a:xfrm>
          <a:prstGeom prst="rect">
            <a:avLst/>
          </a:prstGeom>
        </p:spPr>
      </p:pic>
      <p:sp>
        <p:nvSpPr>
          <p:cNvPr id="12" name="Content Placeholder 6">
            <a:extLst>
              <a:ext uri="{FF2B5EF4-FFF2-40B4-BE49-F238E27FC236}">
                <a16:creationId xmlns:a16="http://schemas.microsoft.com/office/drawing/2014/main" id="{E13A813B-102A-4D0D-8ED9-9E0B572E7951}"/>
              </a:ext>
            </a:extLst>
          </p:cNvPr>
          <p:cNvSpPr txBox="1">
            <a:spLocks/>
          </p:cNvSpPr>
          <p:nvPr/>
        </p:nvSpPr>
        <p:spPr>
          <a:xfrm>
            <a:off x="3237766" y="2778665"/>
            <a:ext cx="3690572" cy="30359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FF0000"/>
              </a:buClr>
            </a:pPr>
            <a:r>
              <a:rPr lang="en-GB" dirty="0"/>
              <a:t>8</a:t>
            </a:r>
            <a:r>
              <a:rPr lang="en-GB" baseline="30000" dirty="0"/>
              <a:t>th</a:t>
            </a:r>
            <a:r>
              <a:rPr lang="en-GB" dirty="0"/>
              <a:t> May 2018: Passed EMC tests to EN61000-4 &amp; EN55011:2009</a:t>
            </a:r>
          </a:p>
          <a:p>
            <a:pPr>
              <a:buClr>
                <a:srgbClr val="FF0000"/>
              </a:buClr>
            </a:pPr>
            <a:r>
              <a:rPr lang="en-GB" dirty="0"/>
              <a:t>Tested to (harshest) </a:t>
            </a:r>
            <a:r>
              <a:rPr lang="en-GB" dirty="0">
                <a:solidFill>
                  <a:srgbClr val="FF0000"/>
                </a:solidFill>
              </a:rPr>
              <a:t>Heavy Industrial </a:t>
            </a:r>
            <a:r>
              <a:rPr lang="en-GB" dirty="0"/>
              <a:t>level of immunity (10Vm</a:t>
            </a:r>
            <a:r>
              <a:rPr lang="en-GB" baseline="30000" dirty="0"/>
              <a:t>-1</a:t>
            </a:r>
            <a:r>
              <a:rPr lang="en-GB" dirty="0"/>
              <a:t>)</a:t>
            </a:r>
          </a:p>
          <a:p>
            <a:pPr>
              <a:buClr>
                <a:srgbClr val="FF0000"/>
              </a:buClr>
            </a:pPr>
            <a:endParaRPr lang="en-GB" dirty="0"/>
          </a:p>
        </p:txBody>
      </p:sp>
    </p:spTree>
    <p:extLst>
      <p:ext uri="{BB962C8B-B14F-4D97-AF65-F5344CB8AC3E}">
        <p14:creationId xmlns:p14="http://schemas.microsoft.com/office/powerpoint/2010/main" val="2550821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JNT2 Performance Improvements</a:t>
            </a:r>
          </a:p>
        </p:txBody>
      </p:sp>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1104293" y="2305966"/>
            <a:ext cx="10019319" cy="4552034"/>
          </a:xfrm>
        </p:spPr>
        <p:txBody>
          <a:bodyPr>
            <a:normAutofit/>
          </a:bodyPr>
          <a:lstStyle/>
          <a:p>
            <a:pPr marL="0" indent="0">
              <a:buNone/>
            </a:pPr>
            <a:r>
              <a:rPr lang="en-GB" sz="2400" dirty="0"/>
              <a:t>	</a:t>
            </a:r>
            <a:endParaRPr lang="en-GB" dirty="0">
              <a:solidFill>
                <a:schemeClr val="tx1"/>
              </a:solidFill>
            </a:endParaRPr>
          </a:p>
        </p:txBody>
      </p:sp>
      <p:pic>
        <p:nvPicPr>
          <p:cNvPr id="4" name="Picture 3">
            <a:extLst>
              <a:ext uri="{FF2B5EF4-FFF2-40B4-BE49-F238E27FC236}">
                <a16:creationId xmlns:a16="http://schemas.microsoft.com/office/drawing/2014/main" id="{98870E33-3EB4-4757-B49C-070895B5AB8B}"/>
              </a:ext>
            </a:extLst>
          </p:cNvPr>
          <p:cNvPicPr>
            <a:picLocks noChangeAspect="1"/>
          </p:cNvPicPr>
          <p:nvPr/>
        </p:nvPicPr>
        <p:blipFill>
          <a:blip r:embed="rId3"/>
          <a:stretch>
            <a:fillRect/>
          </a:stretch>
        </p:blipFill>
        <p:spPr>
          <a:xfrm>
            <a:off x="218920" y="2603230"/>
            <a:ext cx="5895032" cy="4151736"/>
          </a:xfrm>
          <a:prstGeom prst="rect">
            <a:avLst/>
          </a:prstGeom>
        </p:spPr>
      </p:pic>
      <p:pic>
        <p:nvPicPr>
          <p:cNvPr id="6" name="Picture 5">
            <a:extLst>
              <a:ext uri="{FF2B5EF4-FFF2-40B4-BE49-F238E27FC236}">
                <a16:creationId xmlns:a16="http://schemas.microsoft.com/office/drawing/2014/main" id="{10703030-55D5-49C9-A2F2-E1C024143380}"/>
              </a:ext>
            </a:extLst>
          </p:cNvPr>
          <p:cNvPicPr>
            <a:picLocks noChangeAspect="1"/>
          </p:cNvPicPr>
          <p:nvPr/>
        </p:nvPicPr>
        <p:blipFill>
          <a:blip r:embed="rId4"/>
          <a:stretch>
            <a:fillRect/>
          </a:stretch>
        </p:blipFill>
        <p:spPr>
          <a:xfrm>
            <a:off x="6297388" y="2603230"/>
            <a:ext cx="5492972" cy="4127350"/>
          </a:xfrm>
          <a:prstGeom prst="rect">
            <a:avLst/>
          </a:prstGeom>
        </p:spPr>
      </p:pic>
    </p:spTree>
    <p:extLst>
      <p:ext uri="{BB962C8B-B14F-4D97-AF65-F5344CB8AC3E}">
        <p14:creationId xmlns:p14="http://schemas.microsoft.com/office/powerpoint/2010/main" val="3408485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FD84EB-404C-49FB-BCC3-392B351EB49C}"/>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b="0" i="0" kern="1200">
                <a:solidFill>
                  <a:srgbClr val="EBEBEB"/>
                </a:solidFill>
                <a:latin typeface="+mj-lt"/>
                <a:ea typeface="+mj-ea"/>
                <a:cs typeface="+mj-cs"/>
              </a:rPr>
              <a:t>JNT:JNT2 Performance Comparison</a:t>
            </a:r>
          </a:p>
        </p:txBody>
      </p:sp>
      <p:sp>
        <p:nvSpPr>
          <p:cNvPr id="15" name="Rectangle 1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Freeform: Shape 1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 name="TextBox 5">
            <a:extLst>
              <a:ext uri="{FF2B5EF4-FFF2-40B4-BE49-F238E27FC236}">
                <a16:creationId xmlns:a16="http://schemas.microsoft.com/office/drawing/2014/main" id="{AC407D96-1E28-43E1-8416-E65F22138C55}"/>
              </a:ext>
            </a:extLst>
          </p:cNvPr>
          <p:cNvSpPr txBox="1"/>
          <p:nvPr/>
        </p:nvSpPr>
        <p:spPr>
          <a:xfrm>
            <a:off x="6096000" y="2737625"/>
            <a:ext cx="5122606" cy="2852660"/>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Note 1: The improved design has better accuracy indicated by the reduced zero offset. Compromises necessary to improve some performance improvements were expected to incur to an acceptable 20% increase in the measurement noise. Actual measurement showed measurement noise increasing by 70%. This is being investigated to find the cause and solution so as to optimise the design.</a:t>
            </a:r>
          </a:p>
        </p:txBody>
      </p:sp>
      <p:graphicFrame>
        <p:nvGraphicFramePr>
          <p:cNvPr id="4" name="Content Placeholder 3">
            <a:extLst>
              <a:ext uri="{FF2B5EF4-FFF2-40B4-BE49-F238E27FC236}">
                <a16:creationId xmlns:a16="http://schemas.microsoft.com/office/drawing/2014/main" id="{C982D263-56F4-4110-BECE-643A8C5E7EE2}"/>
              </a:ext>
            </a:extLst>
          </p:cNvPr>
          <p:cNvGraphicFramePr>
            <a:graphicFrameLocks noGrp="1"/>
          </p:cNvGraphicFramePr>
          <p:nvPr>
            <p:ph idx="1"/>
          </p:nvPr>
        </p:nvGraphicFramePr>
        <p:xfrm>
          <a:off x="499525" y="2689887"/>
          <a:ext cx="5451629" cy="3797926"/>
        </p:xfrm>
        <a:graphic>
          <a:graphicData uri="http://schemas.openxmlformats.org/drawingml/2006/table">
            <a:tbl>
              <a:tblPr firstRow="1" bandRow="1">
                <a:tableStyleId>{5C22544A-7EE6-4342-B048-85BDC9FD1C3A}</a:tableStyleId>
              </a:tblPr>
              <a:tblGrid>
                <a:gridCol w="2026699">
                  <a:extLst>
                    <a:ext uri="{9D8B030D-6E8A-4147-A177-3AD203B41FA5}">
                      <a16:colId xmlns:a16="http://schemas.microsoft.com/office/drawing/2014/main" val="323727202"/>
                    </a:ext>
                  </a:extLst>
                </a:gridCol>
                <a:gridCol w="1348123">
                  <a:extLst>
                    <a:ext uri="{9D8B030D-6E8A-4147-A177-3AD203B41FA5}">
                      <a16:colId xmlns:a16="http://schemas.microsoft.com/office/drawing/2014/main" val="2479966092"/>
                    </a:ext>
                  </a:extLst>
                </a:gridCol>
                <a:gridCol w="2076807">
                  <a:extLst>
                    <a:ext uri="{9D8B030D-6E8A-4147-A177-3AD203B41FA5}">
                      <a16:colId xmlns:a16="http://schemas.microsoft.com/office/drawing/2014/main" val="416626679"/>
                    </a:ext>
                  </a:extLst>
                </a:gridCol>
              </a:tblGrid>
              <a:tr h="890528">
                <a:tc>
                  <a:txBody>
                    <a:bodyPr/>
                    <a:lstStyle/>
                    <a:p>
                      <a:endParaRPr lang="en-GB" sz="1700" dirty="0"/>
                    </a:p>
                  </a:txBody>
                  <a:tcPr marL="85628" marR="85628" marT="42814" marB="42814"/>
                </a:tc>
                <a:tc>
                  <a:txBody>
                    <a:bodyPr/>
                    <a:lstStyle/>
                    <a:p>
                      <a:r>
                        <a:rPr lang="en-GB" sz="1700" dirty="0"/>
                        <a:t>Original JNT Project</a:t>
                      </a:r>
                    </a:p>
                  </a:txBody>
                  <a:tcPr marL="85628" marR="85628" marT="42814" marB="42814"/>
                </a:tc>
                <a:tc>
                  <a:txBody>
                    <a:bodyPr/>
                    <a:lstStyle/>
                    <a:p>
                      <a:r>
                        <a:rPr lang="en-GB" sz="1700"/>
                        <a:t>JNT2 Project</a:t>
                      </a:r>
                    </a:p>
                  </a:txBody>
                  <a:tcPr marL="85628" marR="85628" marT="42814" marB="42814"/>
                </a:tc>
                <a:extLst>
                  <a:ext uri="{0D108BD9-81ED-4DB2-BD59-A6C34878D82A}">
                    <a16:rowId xmlns:a16="http://schemas.microsoft.com/office/drawing/2014/main" val="61944245"/>
                  </a:ext>
                </a:extLst>
              </a:tr>
              <a:tr h="376762">
                <a:tc>
                  <a:txBody>
                    <a:bodyPr/>
                    <a:lstStyle/>
                    <a:p>
                      <a:r>
                        <a:rPr lang="en-GB" sz="1700"/>
                        <a:t>Zero Offset</a:t>
                      </a:r>
                    </a:p>
                  </a:txBody>
                  <a:tcPr marL="85628" marR="85628" marT="42814" marB="42814"/>
                </a:tc>
                <a:tc>
                  <a:txBody>
                    <a:bodyPr/>
                    <a:lstStyle/>
                    <a:p>
                      <a:r>
                        <a:rPr lang="en-GB" sz="1700"/>
                        <a:t>-1.36°C</a:t>
                      </a:r>
                    </a:p>
                  </a:txBody>
                  <a:tcPr marL="85628" marR="85628" marT="42814" marB="42814"/>
                </a:tc>
                <a:tc>
                  <a:txBody>
                    <a:bodyPr/>
                    <a:lstStyle/>
                    <a:p>
                      <a:r>
                        <a:rPr lang="en-GB" sz="1700"/>
                        <a:t>+0.26°C</a:t>
                      </a:r>
                    </a:p>
                  </a:txBody>
                  <a:tcPr marL="85628" marR="85628" marT="42814" marB="42814"/>
                </a:tc>
                <a:extLst>
                  <a:ext uri="{0D108BD9-81ED-4DB2-BD59-A6C34878D82A}">
                    <a16:rowId xmlns:a16="http://schemas.microsoft.com/office/drawing/2014/main" val="1404546388"/>
                  </a:ext>
                </a:extLst>
              </a:tr>
              <a:tr h="890528">
                <a:tc>
                  <a:txBody>
                    <a:bodyPr/>
                    <a:lstStyle/>
                    <a:p>
                      <a:r>
                        <a:rPr lang="en-GB" sz="1700"/>
                        <a:t>Noise (standard deviation for 6s samples)</a:t>
                      </a:r>
                    </a:p>
                  </a:txBody>
                  <a:tcPr marL="85628" marR="85628" marT="42814" marB="42814"/>
                </a:tc>
                <a:tc>
                  <a:txBody>
                    <a:bodyPr/>
                    <a:lstStyle/>
                    <a:p>
                      <a:r>
                        <a:rPr lang="en-GB" sz="1700"/>
                        <a:t>0.14°C</a:t>
                      </a:r>
                    </a:p>
                  </a:txBody>
                  <a:tcPr marL="85628" marR="85628" marT="42814" marB="42814"/>
                </a:tc>
                <a:tc>
                  <a:txBody>
                    <a:bodyPr/>
                    <a:lstStyle/>
                    <a:p>
                      <a:r>
                        <a:rPr lang="en-GB" sz="1700"/>
                        <a:t>0.24°C </a:t>
                      </a:r>
                      <a:r>
                        <a:rPr lang="en-GB" sz="1700" baseline="30000"/>
                        <a:t>[1]</a:t>
                      </a:r>
                      <a:endParaRPr lang="en-GB" sz="1700"/>
                    </a:p>
                  </a:txBody>
                  <a:tcPr marL="85628" marR="85628" marT="42814" marB="42814"/>
                </a:tc>
                <a:extLst>
                  <a:ext uri="{0D108BD9-81ED-4DB2-BD59-A6C34878D82A}">
                    <a16:rowId xmlns:a16="http://schemas.microsoft.com/office/drawing/2014/main" val="4294954885"/>
                  </a:ext>
                </a:extLst>
              </a:tr>
              <a:tr h="1147411">
                <a:tc>
                  <a:txBody>
                    <a:bodyPr/>
                    <a:lstStyle/>
                    <a:p>
                      <a:r>
                        <a:rPr lang="en-GB" sz="1700"/>
                        <a:t>EMC Performance: Immunity</a:t>
                      </a:r>
                    </a:p>
                    <a:p>
                      <a:r>
                        <a:rPr lang="en-GB" sz="1700"/>
                        <a:t>Emmisions</a:t>
                      </a:r>
                    </a:p>
                  </a:txBody>
                  <a:tcPr marL="85628" marR="85628" marT="42814" marB="42814"/>
                </a:tc>
                <a:tc>
                  <a:txBody>
                    <a:bodyPr/>
                    <a:lstStyle/>
                    <a:p>
                      <a:r>
                        <a:rPr lang="en-GB" sz="1700" dirty="0"/>
                        <a:t>Normal Lab</a:t>
                      </a:r>
                    </a:p>
                    <a:p>
                      <a:r>
                        <a:rPr lang="en-GB" sz="1700" dirty="0"/>
                        <a:t>(Unknown)</a:t>
                      </a:r>
                    </a:p>
                  </a:txBody>
                  <a:tcPr marL="85628" marR="85628" marT="42814" marB="42814"/>
                </a:tc>
                <a:tc>
                  <a:txBody>
                    <a:bodyPr/>
                    <a:lstStyle/>
                    <a:p>
                      <a:r>
                        <a:rPr lang="en-GB" sz="1700" b="1" dirty="0">
                          <a:solidFill>
                            <a:srgbClr val="FF0000"/>
                          </a:solidFill>
                        </a:rPr>
                        <a:t>Excellent</a:t>
                      </a:r>
                      <a:r>
                        <a:rPr lang="en-GB" sz="1700" dirty="0"/>
                        <a:t>10Vm</a:t>
                      </a:r>
                      <a:r>
                        <a:rPr lang="en-GB" sz="1700" baseline="30000" dirty="0"/>
                        <a:t>-1 </a:t>
                      </a:r>
                      <a:r>
                        <a:rPr lang="en-GB" sz="1700" dirty="0"/>
                        <a:t>(heavy industrial limit)</a:t>
                      </a:r>
                    </a:p>
                    <a:p>
                      <a:r>
                        <a:rPr lang="en-GB" sz="1700" dirty="0"/>
                        <a:t>Below measurement limits</a:t>
                      </a:r>
                    </a:p>
                  </a:txBody>
                  <a:tcPr marL="85628" marR="85628" marT="42814" marB="42814"/>
                </a:tc>
                <a:extLst>
                  <a:ext uri="{0D108BD9-81ED-4DB2-BD59-A6C34878D82A}">
                    <a16:rowId xmlns:a16="http://schemas.microsoft.com/office/drawing/2014/main" val="1535582328"/>
                  </a:ext>
                </a:extLst>
              </a:tr>
            </a:tbl>
          </a:graphicData>
        </a:graphic>
      </p:graphicFrame>
      <p:sp>
        <p:nvSpPr>
          <p:cNvPr id="5" name="Speech Bubble: Rectangle with Corners Rounded 4">
            <a:extLst>
              <a:ext uri="{FF2B5EF4-FFF2-40B4-BE49-F238E27FC236}">
                <a16:creationId xmlns:a16="http://schemas.microsoft.com/office/drawing/2014/main" id="{69E2BABB-F173-4EC7-9468-2B33E7356BFB}"/>
              </a:ext>
            </a:extLst>
          </p:cNvPr>
          <p:cNvSpPr/>
          <p:nvPr/>
        </p:nvSpPr>
        <p:spPr>
          <a:xfrm>
            <a:off x="6181644" y="5590285"/>
            <a:ext cx="4206137" cy="816929"/>
          </a:xfrm>
          <a:prstGeom prst="wedgeRoundRectCallout">
            <a:avLst>
              <a:gd name="adj1" fmla="val -81094"/>
              <a:gd name="adj2" fmla="val -56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World First: JNT Capable of working in electrically noisy environment</a:t>
            </a:r>
          </a:p>
        </p:txBody>
      </p:sp>
    </p:spTree>
    <p:extLst>
      <p:ext uri="{BB962C8B-B14F-4D97-AF65-F5344CB8AC3E}">
        <p14:creationId xmlns:p14="http://schemas.microsoft.com/office/powerpoint/2010/main" val="2209446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DC571A6-61BE-47D3-9FC2-2F6AA8B58CC0}"/>
              </a:ext>
            </a:extLst>
          </p:cNvPr>
          <p:cNvSpPr>
            <a:spLocks noGrp="1"/>
          </p:cNvSpPr>
          <p:nvPr>
            <p:ph type="title"/>
          </p:nvPr>
        </p:nvSpPr>
        <p:spPr>
          <a:xfrm>
            <a:off x="1103311" y="452718"/>
            <a:ext cx="9725109" cy="1400530"/>
          </a:xfrm>
        </p:spPr>
        <p:txBody>
          <a:bodyPr anchor="ctr">
            <a:normAutofit/>
          </a:bodyPr>
          <a:lstStyle/>
          <a:p>
            <a:r>
              <a:rPr lang="en-GB" dirty="0">
                <a:solidFill>
                  <a:srgbClr val="FFFFFF"/>
                </a:solidFill>
              </a:rPr>
              <a:t>Why a Johnson Noise Thermometer</a:t>
            </a:r>
            <a:r>
              <a:rPr lang="en-GB" dirty="0">
                <a:solidFill>
                  <a:srgbClr val="FFFFFF"/>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EA1FF7A6-8218-4C74-82E9-598AA83AB460}"/>
              </a:ext>
            </a:extLst>
          </p:cNvPr>
          <p:cNvSpPr>
            <a:spLocks noGrp="1"/>
          </p:cNvSpPr>
          <p:nvPr>
            <p:ph idx="1"/>
          </p:nvPr>
        </p:nvSpPr>
        <p:spPr>
          <a:xfrm>
            <a:off x="1104293" y="2580140"/>
            <a:ext cx="8946541" cy="3942433"/>
          </a:xfrm>
        </p:spPr>
        <p:txBody>
          <a:bodyPr>
            <a:normAutofit/>
          </a:bodyPr>
          <a:lstStyle/>
          <a:p>
            <a:pPr>
              <a:lnSpc>
                <a:spcPct val="90000"/>
              </a:lnSpc>
              <a:buClr>
                <a:srgbClr val="FF0000"/>
              </a:buClr>
            </a:pPr>
            <a:r>
              <a:rPr lang="en-GB" dirty="0">
                <a:ln w="0"/>
              </a:rPr>
              <a:t>It’s a primary thermometer, so:</a:t>
            </a:r>
          </a:p>
          <a:p>
            <a:pPr lvl="1">
              <a:lnSpc>
                <a:spcPct val="90000"/>
              </a:lnSpc>
              <a:buClr>
                <a:srgbClr val="FF0000"/>
              </a:buClr>
            </a:pPr>
            <a:r>
              <a:rPr lang="en-GB" dirty="0">
                <a:ln w="0"/>
              </a:rPr>
              <a:t>It’s completely insensitive to the condition of the sensor</a:t>
            </a:r>
          </a:p>
          <a:p>
            <a:pPr lvl="1">
              <a:lnSpc>
                <a:spcPct val="90000"/>
              </a:lnSpc>
              <a:buClr>
                <a:srgbClr val="FF0000"/>
              </a:buClr>
            </a:pPr>
            <a:r>
              <a:rPr lang="en-GB" dirty="0">
                <a:ln w="0"/>
              </a:rPr>
              <a:t>So… it doesn’t drift</a:t>
            </a:r>
          </a:p>
          <a:p>
            <a:pPr lvl="1">
              <a:lnSpc>
                <a:spcPct val="90000"/>
              </a:lnSpc>
              <a:buClr>
                <a:srgbClr val="FF0000"/>
              </a:buClr>
            </a:pPr>
            <a:r>
              <a:rPr lang="en-GB" dirty="0">
                <a:ln w="0"/>
              </a:rPr>
              <a:t>Its calibration is traceable to electrical standards and not artefacts</a:t>
            </a:r>
          </a:p>
          <a:p>
            <a:pPr lvl="1">
              <a:lnSpc>
                <a:spcPct val="90000"/>
              </a:lnSpc>
              <a:buClr>
                <a:srgbClr val="FF0000"/>
              </a:buClr>
            </a:pPr>
            <a:r>
              <a:rPr lang="en-GB" dirty="0">
                <a:ln w="0"/>
              </a:rPr>
              <a:t>Calibration will be much quicker (&amp; so cheaper thermometers) since you only need to calibrate the electronics and not the sensor</a:t>
            </a:r>
          </a:p>
          <a:p>
            <a:pPr lvl="1">
              <a:lnSpc>
                <a:spcPct val="90000"/>
              </a:lnSpc>
              <a:buClr>
                <a:srgbClr val="FF0000"/>
              </a:buClr>
            </a:pPr>
            <a:r>
              <a:rPr lang="en-GB" dirty="0">
                <a:ln w="0"/>
              </a:rPr>
              <a:t>Above 660°C it could replace noble metal thermocouples</a:t>
            </a:r>
          </a:p>
          <a:p>
            <a:pPr lvl="1">
              <a:lnSpc>
                <a:spcPct val="90000"/>
              </a:lnSpc>
              <a:buClr>
                <a:srgbClr val="FF0000"/>
              </a:buClr>
            </a:pPr>
            <a:r>
              <a:rPr lang="en-GB" dirty="0">
                <a:ln w="0"/>
              </a:rPr>
              <a:t>Below 660°C it could be used to check sealed fixed point cells</a:t>
            </a:r>
          </a:p>
          <a:p>
            <a:pPr lvl="1">
              <a:lnSpc>
                <a:spcPct val="90000"/>
              </a:lnSpc>
              <a:buClr>
                <a:srgbClr val="FF0000"/>
              </a:buClr>
            </a:pPr>
            <a:r>
              <a:rPr lang="en-GB" dirty="0">
                <a:ln w="0"/>
              </a:rPr>
              <a:t>It is a practical thermometer using the new Kelvin unit</a:t>
            </a:r>
          </a:p>
          <a:p>
            <a:pPr lvl="1">
              <a:lnSpc>
                <a:spcPct val="90000"/>
              </a:lnSpc>
              <a:buClr>
                <a:srgbClr val="FF0000"/>
              </a:buClr>
            </a:pPr>
            <a:endParaRPr lang="en-GB" dirty="0">
              <a:ln w="0"/>
            </a:endParaRPr>
          </a:p>
          <a:p>
            <a:pPr>
              <a:lnSpc>
                <a:spcPct val="90000"/>
              </a:lnSpc>
            </a:pPr>
            <a:endParaRPr lang="en-GB" dirty="0">
              <a:ln w="0"/>
            </a:endParaRPr>
          </a:p>
        </p:txBody>
      </p:sp>
    </p:spTree>
    <p:extLst>
      <p:ext uri="{BB962C8B-B14F-4D97-AF65-F5344CB8AC3E}">
        <p14:creationId xmlns:p14="http://schemas.microsoft.com/office/powerpoint/2010/main" val="3530130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9476456" cy="1400530"/>
          </a:xfrm>
        </p:spPr>
        <p:txBody>
          <a:bodyPr anchor="ctr">
            <a:normAutofit/>
          </a:bodyPr>
          <a:lstStyle/>
          <a:p>
            <a:r>
              <a:rPr lang="en-GB" dirty="0">
                <a:solidFill>
                  <a:srgbClr val="FFFFFF"/>
                </a:solidFill>
              </a:rPr>
              <a:t>JNT2 Programme – What Next</a:t>
            </a:r>
          </a:p>
        </p:txBody>
      </p:sp>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1104293" y="2580140"/>
            <a:ext cx="8946541" cy="3484879"/>
          </a:xfrm>
        </p:spPr>
        <p:txBody>
          <a:bodyPr>
            <a:normAutofit/>
          </a:bodyPr>
          <a:lstStyle/>
          <a:p>
            <a:pPr>
              <a:buClr>
                <a:srgbClr val="FF0000"/>
              </a:buClr>
            </a:pPr>
            <a:r>
              <a:rPr lang="en-GB" dirty="0"/>
              <a:t>Fully engineered production standard instrument by:</a:t>
            </a:r>
          </a:p>
          <a:p>
            <a:pPr lvl="1">
              <a:buClr>
                <a:srgbClr val="FF0000"/>
              </a:buClr>
            </a:pPr>
            <a:r>
              <a:rPr lang="en-GB" dirty="0"/>
              <a:t> 29</a:t>
            </a:r>
            <a:r>
              <a:rPr lang="en-GB" baseline="30000" dirty="0"/>
              <a:t>th</a:t>
            </a:r>
            <a:r>
              <a:rPr lang="en-GB" dirty="0"/>
              <a:t> September 2020 (currently running I week behind the plan)</a:t>
            </a:r>
          </a:p>
          <a:p>
            <a:pPr>
              <a:buClr>
                <a:srgbClr val="FF0000"/>
              </a:buClr>
            </a:pPr>
            <a:r>
              <a:rPr lang="en-GB" dirty="0"/>
              <a:t>You can:</a:t>
            </a:r>
          </a:p>
          <a:p>
            <a:pPr lvl="1">
              <a:buClr>
                <a:srgbClr val="FF0000"/>
              </a:buClr>
            </a:pPr>
            <a:r>
              <a:rPr lang="en-GB" dirty="0"/>
              <a:t>See existing (working) prototype on the Isotech stand here at </a:t>
            </a:r>
            <a:r>
              <a:rPr lang="en-GB" dirty="0" err="1"/>
              <a:t>Tempmeko</a:t>
            </a:r>
            <a:endParaRPr lang="en-GB" dirty="0"/>
          </a:p>
          <a:p>
            <a:pPr lvl="1">
              <a:buClr>
                <a:srgbClr val="FF0000"/>
              </a:buClr>
            </a:pPr>
            <a:r>
              <a:rPr lang="en-GB" dirty="0"/>
              <a:t>Follow our progress on:</a:t>
            </a:r>
          </a:p>
          <a:p>
            <a:pPr lvl="2">
              <a:buClr>
                <a:srgbClr val="FF0000"/>
              </a:buClr>
            </a:pPr>
            <a:r>
              <a:rPr lang="en-GB" dirty="0"/>
              <a:t>Website: </a:t>
            </a:r>
            <a:r>
              <a:rPr lang="en-GB" dirty="0">
                <a:hlinkClick r:id="rId3"/>
              </a:rPr>
              <a:t>www.johnson-noise-thermometer.com</a:t>
            </a:r>
            <a:endParaRPr lang="en-GB" dirty="0"/>
          </a:p>
          <a:p>
            <a:pPr lvl="2">
              <a:buClr>
                <a:srgbClr val="FF0000"/>
              </a:buClr>
            </a:pPr>
            <a:r>
              <a:rPr lang="en-GB" dirty="0"/>
              <a:t>Facebook page: </a:t>
            </a:r>
            <a:r>
              <a:rPr lang="en-GB" dirty="0">
                <a:hlinkClick r:id="rId4"/>
              </a:rPr>
              <a:t>www.facebook.com/johnsonnoisethermometer</a:t>
            </a:r>
            <a:endParaRPr lang="en-GB" dirty="0"/>
          </a:p>
        </p:txBody>
      </p:sp>
      <p:sp>
        <p:nvSpPr>
          <p:cNvPr id="4" name="Wave 3">
            <a:extLst>
              <a:ext uri="{FF2B5EF4-FFF2-40B4-BE49-F238E27FC236}">
                <a16:creationId xmlns:a16="http://schemas.microsoft.com/office/drawing/2014/main" id="{AC5F075E-71AE-4C88-83F9-75101CCC52DE}"/>
              </a:ext>
            </a:extLst>
          </p:cNvPr>
          <p:cNvSpPr/>
          <p:nvPr/>
        </p:nvSpPr>
        <p:spPr>
          <a:xfrm rot="20754528">
            <a:off x="1649286" y="2445880"/>
            <a:ext cx="8678385" cy="3326621"/>
          </a:xfrm>
          <a:prstGeom prst="wave">
            <a:avLst/>
          </a:prstGeom>
          <a:solidFill>
            <a:srgbClr val="B01513">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Thank you for coming, have a safe journey home… see you at the next TEMPMEKO!</a:t>
            </a:r>
          </a:p>
        </p:txBody>
      </p:sp>
    </p:spTree>
    <p:extLst>
      <p:ext uri="{BB962C8B-B14F-4D97-AF65-F5344CB8AC3E}">
        <p14:creationId xmlns:p14="http://schemas.microsoft.com/office/powerpoint/2010/main" val="2217265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9476456" cy="1400530"/>
          </a:xfrm>
        </p:spPr>
        <p:txBody>
          <a:bodyPr anchor="ctr">
            <a:normAutofit/>
          </a:bodyPr>
          <a:lstStyle/>
          <a:p>
            <a:r>
              <a:rPr lang="en-GB" dirty="0">
                <a:solidFill>
                  <a:srgbClr val="FFFFFF"/>
                </a:solidFill>
              </a:rPr>
              <a:t>Johnson Noise</a:t>
            </a:r>
          </a:p>
        </p:txBody>
      </p:sp>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1104293" y="2580140"/>
            <a:ext cx="8946541" cy="3484879"/>
          </a:xfrm>
        </p:spPr>
        <p:txBody>
          <a:bodyPr>
            <a:normAutofit/>
          </a:bodyPr>
          <a:lstStyle/>
          <a:p>
            <a:pPr marL="0" indent="0">
              <a:buClr>
                <a:srgbClr val="FF0000"/>
              </a:buClr>
              <a:buNone/>
            </a:pPr>
            <a:endParaRPr lang="en-GB" dirty="0"/>
          </a:p>
        </p:txBody>
      </p:sp>
      <p:sp>
        <p:nvSpPr>
          <p:cNvPr id="9" name="Arc 8">
            <a:extLst>
              <a:ext uri="{FF2B5EF4-FFF2-40B4-BE49-F238E27FC236}">
                <a16:creationId xmlns:a16="http://schemas.microsoft.com/office/drawing/2014/main" id="{203CBE5C-1A5B-4C58-BF74-1C086B6C6600}"/>
              </a:ext>
            </a:extLst>
          </p:cNvPr>
          <p:cNvSpPr/>
          <p:nvPr/>
        </p:nvSpPr>
        <p:spPr bwMode="auto">
          <a:xfrm>
            <a:off x="5245574" y="2441108"/>
            <a:ext cx="1709143" cy="1690258"/>
          </a:xfrm>
          <a:prstGeom prst="arc">
            <a:avLst>
              <a:gd name="adj1" fmla="val 10762052"/>
              <a:gd name="adj2" fmla="val 21580844"/>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11" name="Rectangle 10">
            <a:extLst>
              <a:ext uri="{FF2B5EF4-FFF2-40B4-BE49-F238E27FC236}">
                <a16:creationId xmlns:a16="http://schemas.microsoft.com/office/drawing/2014/main" id="{134C0EE1-4CC3-4715-8DEE-8ED49BE61B5C}"/>
              </a:ext>
            </a:extLst>
          </p:cNvPr>
          <p:cNvSpPr/>
          <p:nvPr/>
        </p:nvSpPr>
        <p:spPr bwMode="auto">
          <a:xfrm>
            <a:off x="5124679" y="2934617"/>
            <a:ext cx="1878430" cy="411475"/>
          </a:xfrm>
          <a:prstGeom prst="rect">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grpSp>
        <p:nvGrpSpPr>
          <p:cNvPr id="13" name="Group 12">
            <a:extLst>
              <a:ext uri="{FF2B5EF4-FFF2-40B4-BE49-F238E27FC236}">
                <a16:creationId xmlns:a16="http://schemas.microsoft.com/office/drawing/2014/main" id="{6E2E1D8A-B568-47C3-8B52-21401BA0A1CD}"/>
              </a:ext>
            </a:extLst>
          </p:cNvPr>
          <p:cNvGrpSpPr/>
          <p:nvPr/>
        </p:nvGrpSpPr>
        <p:grpSpPr>
          <a:xfrm rot="18855462">
            <a:off x="6015541" y="2517329"/>
            <a:ext cx="140987" cy="1509184"/>
            <a:chOff x="5044226" y="1984774"/>
            <a:chExt cx="140987" cy="1509184"/>
          </a:xfrm>
        </p:grpSpPr>
        <p:sp>
          <p:nvSpPr>
            <p:cNvPr id="15" name="Up Arrow 37">
              <a:extLst>
                <a:ext uri="{FF2B5EF4-FFF2-40B4-BE49-F238E27FC236}">
                  <a16:creationId xmlns:a16="http://schemas.microsoft.com/office/drawing/2014/main" id="{F7BBF82D-4900-4F5A-BB43-8D6A482C7155}"/>
                </a:ext>
              </a:extLst>
            </p:cNvPr>
            <p:cNvSpPr/>
            <p:nvPr/>
          </p:nvSpPr>
          <p:spPr bwMode="auto">
            <a:xfrm>
              <a:off x="5044226" y="1984774"/>
              <a:ext cx="140987" cy="1479011"/>
            </a:xfrm>
            <a:prstGeom prst="upArrow">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16" name="Rectangle 15">
              <a:extLst>
                <a:ext uri="{FF2B5EF4-FFF2-40B4-BE49-F238E27FC236}">
                  <a16:creationId xmlns:a16="http://schemas.microsoft.com/office/drawing/2014/main" id="{26BA7558-B8AA-41A3-82E0-8AA8FFE3EA21}"/>
                </a:ext>
              </a:extLst>
            </p:cNvPr>
            <p:cNvSpPr/>
            <p:nvPr/>
          </p:nvSpPr>
          <p:spPr bwMode="auto">
            <a:xfrm>
              <a:off x="5054352" y="2748569"/>
              <a:ext cx="130861" cy="745389"/>
            </a:xfrm>
            <a:prstGeom prst="rect">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grpSp>
      <p:sp>
        <p:nvSpPr>
          <p:cNvPr id="17" name="Rectangle 16">
            <a:extLst>
              <a:ext uri="{FF2B5EF4-FFF2-40B4-BE49-F238E27FC236}">
                <a16:creationId xmlns:a16="http://schemas.microsoft.com/office/drawing/2014/main" id="{92832E34-208C-45CD-95EA-E228ABC16A91}"/>
              </a:ext>
            </a:extLst>
          </p:cNvPr>
          <p:cNvSpPr/>
          <p:nvPr/>
        </p:nvSpPr>
        <p:spPr bwMode="auto">
          <a:xfrm>
            <a:off x="4971609" y="2315384"/>
            <a:ext cx="2166268" cy="1089093"/>
          </a:xfrm>
          <a:prstGeom prst="rect">
            <a:avLst/>
          </a:prstGeom>
          <a:noFill/>
          <a:ln w="19050">
            <a:solidFill>
              <a:schemeClr val="tx1"/>
            </a:solid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pic>
        <p:nvPicPr>
          <p:cNvPr id="18" name="Picture 4" descr="animated-fire-image-0299">
            <a:extLst>
              <a:ext uri="{FF2B5EF4-FFF2-40B4-BE49-F238E27FC236}">
                <a16:creationId xmlns:a16="http://schemas.microsoft.com/office/drawing/2014/main" id="{896118C3-8D39-41F9-90EC-3116CEB2DD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29249" y="5575196"/>
            <a:ext cx="577098" cy="133329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35952130-0C0A-4C75-844B-FF670277786D}"/>
              </a:ext>
            </a:extLst>
          </p:cNvPr>
          <p:cNvCxnSpPr/>
          <p:nvPr/>
        </p:nvCxnSpPr>
        <p:spPr bwMode="auto">
          <a:xfrm>
            <a:off x="6100145" y="2305966"/>
            <a:ext cx="914400" cy="91440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Freeform 5">
            <a:extLst>
              <a:ext uri="{FF2B5EF4-FFF2-40B4-BE49-F238E27FC236}">
                <a16:creationId xmlns:a16="http://schemas.microsoft.com/office/drawing/2014/main" id="{23422676-C9D0-49F5-AFDA-972FC32878B0}"/>
              </a:ext>
            </a:extLst>
          </p:cNvPr>
          <p:cNvSpPr/>
          <p:nvPr/>
        </p:nvSpPr>
        <p:spPr bwMode="auto">
          <a:xfrm>
            <a:off x="5726410" y="2504420"/>
            <a:ext cx="263951" cy="499620"/>
          </a:xfrm>
          <a:custGeom>
            <a:avLst/>
            <a:gdLst>
              <a:gd name="connsiteX0" fmla="*/ 9427 w 263951"/>
              <a:gd name="connsiteY0" fmla="*/ 0 h 499620"/>
              <a:gd name="connsiteX1" fmla="*/ 0 w 263951"/>
              <a:gd name="connsiteY1" fmla="*/ 490194 h 499620"/>
              <a:gd name="connsiteX2" fmla="*/ 263951 w 263951"/>
              <a:gd name="connsiteY2" fmla="*/ 499620 h 499620"/>
            </a:gdLst>
            <a:ahLst/>
            <a:cxnLst>
              <a:cxn ang="0">
                <a:pos x="connsiteX0" y="connsiteY0"/>
              </a:cxn>
              <a:cxn ang="0">
                <a:pos x="connsiteX1" y="connsiteY1"/>
              </a:cxn>
              <a:cxn ang="0">
                <a:pos x="connsiteX2" y="connsiteY2"/>
              </a:cxn>
            </a:cxnLst>
            <a:rect l="l" t="t" r="r" b="b"/>
            <a:pathLst>
              <a:path w="263951" h="499620">
                <a:moveTo>
                  <a:pt x="9427" y="0"/>
                </a:moveTo>
                <a:lnTo>
                  <a:pt x="0" y="490194"/>
                </a:lnTo>
                <a:lnTo>
                  <a:pt x="263951" y="499620"/>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CC45D302-A5E5-4057-BA14-69ECFA2D672D}"/>
              </a:ext>
            </a:extLst>
          </p:cNvPr>
          <p:cNvCxnSpPr/>
          <p:nvPr/>
        </p:nvCxnSpPr>
        <p:spPr bwMode="auto">
          <a:xfrm>
            <a:off x="5318602" y="2934616"/>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87234F70-EE67-4C35-AE26-2F717F6ADE06}"/>
              </a:ext>
            </a:extLst>
          </p:cNvPr>
          <p:cNvCxnSpPr/>
          <p:nvPr/>
        </p:nvCxnSpPr>
        <p:spPr bwMode="auto">
          <a:xfrm>
            <a:off x="5456798" y="2636429"/>
            <a:ext cx="39595" cy="45333"/>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13D7450E-936A-49A9-BBB8-492128E97A49}"/>
              </a:ext>
            </a:extLst>
          </p:cNvPr>
          <p:cNvCxnSpPr/>
          <p:nvPr/>
        </p:nvCxnSpPr>
        <p:spPr bwMode="auto">
          <a:xfrm>
            <a:off x="5258478" y="2892846"/>
            <a:ext cx="67289" cy="4177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348F8361-32EF-4585-8EA4-649F665F995E}"/>
              </a:ext>
            </a:extLst>
          </p:cNvPr>
          <p:cNvCxnSpPr/>
          <p:nvPr/>
        </p:nvCxnSpPr>
        <p:spPr bwMode="auto">
          <a:xfrm flipH="1">
            <a:off x="6878153" y="2898483"/>
            <a:ext cx="74575" cy="30499"/>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717CC0CE-4078-42EB-BEB0-2D899EA9B2F8}"/>
              </a:ext>
            </a:extLst>
          </p:cNvPr>
          <p:cNvCxnSpPr/>
          <p:nvPr/>
        </p:nvCxnSpPr>
        <p:spPr bwMode="auto">
          <a:xfrm flipH="1">
            <a:off x="6102526" y="2353756"/>
            <a:ext cx="1825" cy="90731"/>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2B60B4CE-FA3E-4A54-96E7-615A9C36ADF2}"/>
              </a:ext>
            </a:extLst>
          </p:cNvPr>
          <p:cNvCxnSpPr/>
          <p:nvPr/>
        </p:nvCxnSpPr>
        <p:spPr bwMode="auto">
          <a:xfrm flipH="1">
            <a:off x="6700056" y="2627312"/>
            <a:ext cx="47296" cy="58725"/>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DB56AF5D-34B9-4EB3-8A12-8AB000B4C691}"/>
              </a:ext>
            </a:extLst>
          </p:cNvPr>
          <p:cNvCxnSpPr/>
          <p:nvPr/>
        </p:nvCxnSpPr>
        <p:spPr bwMode="auto">
          <a:xfrm flipH="1">
            <a:off x="6449696" y="2470759"/>
            <a:ext cx="21501" cy="47137"/>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ECAC0B6E-B28F-44E9-855B-C2ABDB6F5112}"/>
              </a:ext>
            </a:extLst>
          </p:cNvPr>
          <p:cNvCxnSpPr/>
          <p:nvPr/>
        </p:nvCxnSpPr>
        <p:spPr bwMode="auto">
          <a:xfrm>
            <a:off x="5738316" y="2464392"/>
            <a:ext cx="18437" cy="46728"/>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EE46FCE8-976C-4B34-8F22-D65FF46E8F02}"/>
              </a:ext>
            </a:extLst>
          </p:cNvPr>
          <p:cNvSpPr txBox="1"/>
          <p:nvPr/>
        </p:nvSpPr>
        <p:spPr>
          <a:xfrm>
            <a:off x="6333836" y="3076726"/>
            <a:ext cx="983965" cy="369332"/>
          </a:xfrm>
          <a:prstGeom prst="rect">
            <a:avLst/>
          </a:prstGeom>
          <a:noFill/>
        </p:spPr>
        <p:txBody>
          <a:bodyPr wrap="square" rtlCol="0">
            <a:spAutoFit/>
          </a:bodyPr>
          <a:lstStyle/>
          <a:p>
            <a:pPr algn="ctr" defTabSz="914400" fontAlgn="base">
              <a:spcBef>
                <a:spcPct val="0"/>
              </a:spcBef>
              <a:spcAft>
                <a:spcPct val="0"/>
              </a:spcAft>
            </a:pPr>
            <a:r>
              <a:rPr lang="en-GB" dirty="0">
                <a:solidFill>
                  <a:srgbClr val="4D4D4D"/>
                </a:solidFill>
                <a:latin typeface="Arial" panose="020B0604020202020204" pitchFamily="34" charset="0"/>
              </a:rPr>
              <a:t>RMS</a:t>
            </a:r>
          </a:p>
        </p:txBody>
      </p:sp>
      <p:sp>
        <p:nvSpPr>
          <p:cNvPr id="30" name="Freeform 94">
            <a:extLst>
              <a:ext uri="{FF2B5EF4-FFF2-40B4-BE49-F238E27FC236}">
                <a16:creationId xmlns:a16="http://schemas.microsoft.com/office/drawing/2014/main" id="{90C7973C-8C1A-453F-BFCF-BD246108983F}"/>
              </a:ext>
            </a:extLst>
          </p:cNvPr>
          <p:cNvSpPr/>
          <p:nvPr/>
        </p:nvSpPr>
        <p:spPr bwMode="auto">
          <a:xfrm>
            <a:off x="4056698" y="2892846"/>
            <a:ext cx="982865" cy="2293956"/>
          </a:xfrm>
          <a:custGeom>
            <a:avLst/>
            <a:gdLst>
              <a:gd name="connsiteX0" fmla="*/ 923925 w 1009650"/>
              <a:gd name="connsiteY0" fmla="*/ 0 h 2962275"/>
              <a:gd name="connsiteX1" fmla="*/ 0 w 1009650"/>
              <a:gd name="connsiteY1" fmla="*/ 0 h 2962275"/>
              <a:gd name="connsiteX2" fmla="*/ 0 w 1009650"/>
              <a:gd name="connsiteY2" fmla="*/ 2962275 h 2962275"/>
              <a:gd name="connsiteX3" fmla="*/ 1009650 w 1009650"/>
              <a:gd name="connsiteY3" fmla="*/ 2962275 h 2962275"/>
            </a:gdLst>
            <a:ahLst/>
            <a:cxnLst>
              <a:cxn ang="0">
                <a:pos x="connsiteX0" y="connsiteY0"/>
              </a:cxn>
              <a:cxn ang="0">
                <a:pos x="connsiteX1" y="connsiteY1"/>
              </a:cxn>
              <a:cxn ang="0">
                <a:pos x="connsiteX2" y="connsiteY2"/>
              </a:cxn>
              <a:cxn ang="0">
                <a:pos x="connsiteX3" y="connsiteY3"/>
              </a:cxn>
            </a:cxnLst>
            <a:rect l="l" t="t" r="r" b="b"/>
            <a:pathLst>
              <a:path w="1009650" h="2962275">
                <a:moveTo>
                  <a:pt x="923925" y="0"/>
                </a:moveTo>
                <a:lnTo>
                  <a:pt x="0" y="0"/>
                </a:lnTo>
                <a:lnTo>
                  <a:pt x="0" y="2962275"/>
                </a:lnTo>
                <a:lnTo>
                  <a:pt x="1009650" y="2962275"/>
                </a:lnTo>
              </a:path>
            </a:pathLst>
          </a:custGeom>
          <a:noFill/>
          <a:ln w="508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1" name="Freeform 96">
            <a:extLst>
              <a:ext uri="{FF2B5EF4-FFF2-40B4-BE49-F238E27FC236}">
                <a16:creationId xmlns:a16="http://schemas.microsoft.com/office/drawing/2014/main" id="{4EC4D0BB-0BD0-4649-B4BB-63463DF924CB}"/>
              </a:ext>
            </a:extLst>
          </p:cNvPr>
          <p:cNvSpPr/>
          <p:nvPr/>
        </p:nvSpPr>
        <p:spPr bwMode="auto">
          <a:xfrm flipH="1">
            <a:off x="7055549" y="2880938"/>
            <a:ext cx="997240" cy="2293956"/>
          </a:xfrm>
          <a:custGeom>
            <a:avLst/>
            <a:gdLst>
              <a:gd name="connsiteX0" fmla="*/ 923925 w 1009650"/>
              <a:gd name="connsiteY0" fmla="*/ 0 h 2962275"/>
              <a:gd name="connsiteX1" fmla="*/ 0 w 1009650"/>
              <a:gd name="connsiteY1" fmla="*/ 0 h 2962275"/>
              <a:gd name="connsiteX2" fmla="*/ 0 w 1009650"/>
              <a:gd name="connsiteY2" fmla="*/ 2962275 h 2962275"/>
              <a:gd name="connsiteX3" fmla="*/ 1009650 w 1009650"/>
              <a:gd name="connsiteY3" fmla="*/ 2962275 h 2962275"/>
            </a:gdLst>
            <a:ahLst/>
            <a:cxnLst>
              <a:cxn ang="0">
                <a:pos x="connsiteX0" y="connsiteY0"/>
              </a:cxn>
              <a:cxn ang="0">
                <a:pos x="connsiteX1" y="connsiteY1"/>
              </a:cxn>
              <a:cxn ang="0">
                <a:pos x="connsiteX2" y="connsiteY2"/>
              </a:cxn>
              <a:cxn ang="0">
                <a:pos x="connsiteX3" y="connsiteY3"/>
              </a:cxn>
            </a:cxnLst>
            <a:rect l="l" t="t" r="r" b="b"/>
            <a:pathLst>
              <a:path w="1009650" h="2962275">
                <a:moveTo>
                  <a:pt x="923925" y="0"/>
                </a:moveTo>
                <a:lnTo>
                  <a:pt x="0" y="0"/>
                </a:lnTo>
                <a:lnTo>
                  <a:pt x="0" y="2962275"/>
                </a:lnTo>
                <a:lnTo>
                  <a:pt x="1009650" y="2962275"/>
                </a:lnTo>
              </a:path>
            </a:pathLst>
          </a:custGeom>
          <a:noFill/>
          <a:ln w="508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2" name="Freeform 27">
            <a:extLst>
              <a:ext uri="{FF2B5EF4-FFF2-40B4-BE49-F238E27FC236}">
                <a16:creationId xmlns:a16="http://schemas.microsoft.com/office/drawing/2014/main" id="{D113B4CF-A551-45B8-9850-C2CA0B837B4B}"/>
              </a:ext>
            </a:extLst>
          </p:cNvPr>
          <p:cNvSpPr/>
          <p:nvPr/>
        </p:nvSpPr>
        <p:spPr bwMode="auto">
          <a:xfrm>
            <a:off x="4836648" y="4628526"/>
            <a:ext cx="2406005" cy="1068340"/>
          </a:xfrm>
          <a:custGeom>
            <a:avLst/>
            <a:gdLst>
              <a:gd name="connsiteX0" fmla="*/ 217778 w 2880320"/>
              <a:gd name="connsiteY0" fmla="*/ 0 h 1224136"/>
              <a:gd name="connsiteX1" fmla="*/ 430294 w 2880320"/>
              <a:gd name="connsiteY1" fmla="*/ 0 h 1224136"/>
              <a:gd name="connsiteX2" fmla="*/ 584286 w 2880320"/>
              <a:gd name="connsiteY2" fmla="*/ 63786 h 1224136"/>
              <a:gd name="connsiteX3" fmla="*/ 602940 w 2880320"/>
              <a:gd name="connsiteY3" fmla="*/ 91454 h 1224136"/>
              <a:gd name="connsiteX4" fmla="*/ 2265387 w 2880320"/>
              <a:gd name="connsiteY4" fmla="*/ 91454 h 1224136"/>
              <a:gd name="connsiteX5" fmla="*/ 2284041 w 2880320"/>
              <a:gd name="connsiteY5" fmla="*/ 63786 h 1224136"/>
              <a:gd name="connsiteX6" fmla="*/ 2438033 w 2880320"/>
              <a:gd name="connsiteY6" fmla="*/ 0 h 1224136"/>
              <a:gd name="connsiteX7" fmla="*/ 2650549 w 2880320"/>
              <a:gd name="connsiteY7" fmla="*/ 0 h 1224136"/>
              <a:gd name="connsiteX8" fmla="*/ 2851213 w 2880320"/>
              <a:gd name="connsiteY8" fmla="*/ 133009 h 1224136"/>
              <a:gd name="connsiteX9" fmla="*/ 2863171 w 2880320"/>
              <a:gd name="connsiteY9" fmla="*/ 192236 h 1224136"/>
              <a:gd name="connsiteX10" fmla="*/ 2866682 w 2880320"/>
              <a:gd name="connsiteY10" fmla="*/ 197445 h 1224136"/>
              <a:gd name="connsiteX11" fmla="*/ 2880320 w 2880320"/>
              <a:gd name="connsiteY11" fmla="*/ 264995 h 1224136"/>
              <a:gd name="connsiteX12" fmla="*/ 2880320 w 2880320"/>
              <a:gd name="connsiteY12" fmla="*/ 959141 h 1224136"/>
              <a:gd name="connsiteX13" fmla="*/ 2866682 w 2880320"/>
              <a:gd name="connsiteY13" fmla="*/ 1026691 h 1224136"/>
              <a:gd name="connsiteX14" fmla="*/ 2863171 w 2880320"/>
              <a:gd name="connsiteY14" fmla="*/ 1031900 h 1224136"/>
              <a:gd name="connsiteX15" fmla="*/ 2851213 w 2880320"/>
              <a:gd name="connsiteY15" fmla="*/ 1091127 h 1224136"/>
              <a:gd name="connsiteX16" fmla="*/ 2650549 w 2880320"/>
              <a:gd name="connsiteY16" fmla="*/ 1224136 h 1224136"/>
              <a:gd name="connsiteX17" fmla="*/ 2438033 w 2880320"/>
              <a:gd name="connsiteY17" fmla="*/ 1224136 h 1224136"/>
              <a:gd name="connsiteX18" fmla="*/ 2284041 w 2880320"/>
              <a:gd name="connsiteY18" fmla="*/ 1160350 h 1224136"/>
              <a:gd name="connsiteX19" fmla="*/ 2265387 w 2880320"/>
              <a:gd name="connsiteY19" fmla="*/ 1132682 h 1224136"/>
              <a:gd name="connsiteX20" fmla="*/ 602940 w 2880320"/>
              <a:gd name="connsiteY20" fmla="*/ 1132682 h 1224136"/>
              <a:gd name="connsiteX21" fmla="*/ 584286 w 2880320"/>
              <a:gd name="connsiteY21" fmla="*/ 1160350 h 1224136"/>
              <a:gd name="connsiteX22" fmla="*/ 430294 w 2880320"/>
              <a:gd name="connsiteY22" fmla="*/ 1224136 h 1224136"/>
              <a:gd name="connsiteX23" fmla="*/ 217778 w 2880320"/>
              <a:gd name="connsiteY23" fmla="*/ 1224136 h 1224136"/>
              <a:gd name="connsiteX24" fmla="*/ 0 w 2880320"/>
              <a:gd name="connsiteY24" fmla="*/ 1006358 h 1224136"/>
              <a:gd name="connsiteX25" fmla="*/ 0 w 2880320"/>
              <a:gd name="connsiteY25" fmla="*/ 959141 h 1224136"/>
              <a:gd name="connsiteX26" fmla="*/ 0 w 2880320"/>
              <a:gd name="connsiteY26" fmla="*/ 264995 h 1224136"/>
              <a:gd name="connsiteX27" fmla="*/ 0 w 2880320"/>
              <a:gd name="connsiteY27" fmla="*/ 217778 h 1224136"/>
              <a:gd name="connsiteX28" fmla="*/ 217778 w 2880320"/>
              <a:gd name="connsiteY28"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80320" h="1224136">
                <a:moveTo>
                  <a:pt x="217778" y="0"/>
                </a:moveTo>
                <a:lnTo>
                  <a:pt x="430294" y="0"/>
                </a:lnTo>
                <a:cubicBezTo>
                  <a:pt x="490431" y="0"/>
                  <a:pt x="544876" y="24376"/>
                  <a:pt x="584286" y="63786"/>
                </a:cubicBezTo>
                <a:lnTo>
                  <a:pt x="602940" y="91454"/>
                </a:lnTo>
                <a:lnTo>
                  <a:pt x="2265387" y="91454"/>
                </a:lnTo>
                <a:lnTo>
                  <a:pt x="2284041" y="63786"/>
                </a:lnTo>
                <a:cubicBezTo>
                  <a:pt x="2323451" y="24376"/>
                  <a:pt x="2377896" y="0"/>
                  <a:pt x="2438033" y="0"/>
                </a:cubicBezTo>
                <a:lnTo>
                  <a:pt x="2650549" y="0"/>
                </a:lnTo>
                <a:cubicBezTo>
                  <a:pt x="2740755" y="0"/>
                  <a:pt x="2818152" y="54846"/>
                  <a:pt x="2851213" y="133009"/>
                </a:cubicBezTo>
                <a:lnTo>
                  <a:pt x="2863171" y="192236"/>
                </a:lnTo>
                <a:lnTo>
                  <a:pt x="2866682" y="197445"/>
                </a:lnTo>
                <a:cubicBezTo>
                  <a:pt x="2875464" y="218207"/>
                  <a:pt x="2880320" y="241034"/>
                  <a:pt x="2880320" y="264995"/>
                </a:cubicBezTo>
                <a:lnTo>
                  <a:pt x="2880320" y="959141"/>
                </a:lnTo>
                <a:cubicBezTo>
                  <a:pt x="2880320" y="983102"/>
                  <a:pt x="2875464" y="1005929"/>
                  <a:pt x="2866682" y="1026691"/>
                </a:cubicBezTo>
                <a:lnTo>
                  <a:pt x="2863171" y="1031900"/>
                </a:lnTo>
                <a:lnTo>
                  <a:pt x="2851213" y="1091127"/>
                </a:lnTo>
                <a:cubicBezTo>
                  <a:pt x="2818152" y="1169291"/>
                  <a:pt x="2740755" y="1224136"/>
                  <a:pt x="2650549" y="1224136"/>
                </a:cubicBezTo>
                <a:lnTo>
                  <a:pt x="2438033" y="1224136"/>
                </a:lnTo>
                <a:cubicBezTo>
                  <a:pt x="2377896" y="1224136"/>
                  <a:pt x="2323451" y="1199761"/>
                  <a:pt x="2284041" y="1160350"/>
                </a:cubicBezTo>
                <a:lnTo>
                  <a:pt x="2265387" y="1132682"/>
                </a:lnTo>
                <a:lnTo>
                  <a:pt x="602940" y="1132682"/>
                </a:lnTo>
                <a:lnTo>
                  <a:pt x="584286" y="1160350"/>
                </a:lnTo>
                <a:cubicBezTo>
                  <a:pt x="544876" y="1199761"/>
                  <a:pt x="490431" y="1224136"/>
                  <a:pt x="430294" y="1224136"/>
                </a:cubicBezTo>
                <a:lnTo>
                  <a:pt x="217778" y="1224136"/>
                </a:lnTo>
                <a:cubicBezTo>
                  <a:pt x="97503" y="1224136"/>
                  <a:pt x="0" y="1126633"/>
                  <a:pt x="0" y="1006358"/>
                </a:cubicBezTo>
                <a:lnTo>
                  <a:pt x="0" y="959141"/>
                </a:lnTo>
                <a:lnTo>
                  <a:pt x="0" y="264995"/>
                </a:lnTo>
                <a:lnTo>
                  <a:pt x="0" y="217778"/>
                </a:lnTo>
                <a:cubicBezTo>
                  <a:pt x="0" y="97503"/>
                  <a:pt x="97503" y="0"/>
                  <a:pt x="217778" y="0"/>
                </a:cubicBezTo>
                <a:close/>
              </a:path>
            </a:pathLst>
          </a:custGeom>
          <a:solidFill>
            <a:srgbClr val="B3D3EA"/>
          </a:solidFill>
          <a:ln w="19050">
            <a:solidFill>
              <a:schemeClr val="tx1"/>
            </a:solidFill>
          </a:ln>
          <a:effectLst/>
        </p:spPr>
        <p:txBody>
          <a:bodyPr vert="horz" wrap="square" lIns="91440" tIns="45720" rIns="91440" bIns="45720" numCol="1" spcCol="0" rtlCol="0" fromWordArt="0" anchor="ctr" anchorCtr="0" forceAA="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3" name="Rectangle 32">
            <a:extLst>
              <a:ext uri="{FF2B5EF4-FFF2-40B4-BE49-F238E27FC236}">
                <a16:creationId xmlns:a16="http://schemas.microsoft.com/office/drawing/2014/main" id="{D0943939-BE0A-4C4E-9C7F-151FDA5E747D}"/>
              </a:ext>
            </a:extLst>
          </p:cNvPr>
          <p:cNvSpPr/>
          <p:nvPr/>
        </p:nvSpPr>
        <p:spPr bwMode="auto">
          <a:xfrm>
            <a:off x="5456797" y="4710701"/>
            <a:ext cx="144530" cy="903990"/>
          </a:xfrm>
          <a:prstGeom prst="rect">
            <a:avLst/>
          </a:prstGeom>
          <a:solidFill>
            <a:schemeClr val="bg2">
              <a:lumMod val="90000"/>
              <a:lumOff val="10000"/>
            </a:schemeClr>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4" name="Rectangle 33">
            <a:extLst>
              <a:ext uri="{FF2B5EF4-FFF2-40B4-BE49-F238E27FC236}">
                <a16:creationId xmlns:a16="http://schemas.microsoft.com/office/drawing/2014/main" id="{8EFD9EBD-0B12-44F5-9AC8-E7DFFDAABB2F}"/>
              </a:ext>
            </a:extLst>
          </p:cNvPr>
          <p:cNvSpPr/>
          <p:nvPr/>
        </p:nvSpPr>
        <p:spPr bwMode="auto">
          <a:xfrm>
            <a:off x="5778411" y="4710701"/>
            <a:ext cx="144530" cy="903990"/>
          </a:xfrm>
          <a:prstGeom prst="rect">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5" name="Rectangle 34">
            <a:extLst>
              <a:ext uri="{FF2B5EF4-FFF2-40B4-BE49-F238E27FC236}">
                <a16:creationId xmlns:a16="http://schemas.microsoft.com/office/drawing/2014/main" id="{29E8502D-E9F5-4B84-96A7-3580E114EBBE}"/>
              </a:ext>
            </a:extLst>
          </p:cNvPr>
          <p:cNvSpPr/>
          <p:nvPr/>
        </p:nvSpPr>
        <p:spPr bwMode="auto">
          <a:xfrm>
            <a:off x="6100145" y="4710701"/>
            <a:ext cx="144530" cy="90246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6" name="Rectangle 35">
            <a:extLst>
              <a:ext uri="{FF2B5EF4-FFF2-40B4-BE49-F238E27FC236}">
                <a16:creationId xmlns:a16="http://schemas.microsoft.com/office/drawing/2014/main" id="{7159853A-951D-4984-ABB2-F603A8A70056}"/>
              </a:ext>
            </a:extLst>
          </p:cNvPr>
          <p:cNvSpPr/>
          <p:nvPr/>
        </p:nvSpPr>
        <p:spPr bwMode="auto">
          <a:xfrm>
            <a:off x="6859093" y="4628526"/>
            <a:ext cx="144016" cy="1068340"/>
          </a:xfrm>
          <a:prstGeom prst="rect">
            <a:avLst/>
          </a:prstGeom>
          <a:solidFill>
            <a:srgbClr val="663300"/>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7" name="Oval 36">
            <a:extLst>
              <a:ext uri="{FF2B5EF4-FFF2-40B4-BE49-F238E27FC236}">
                <a16:creationId xmlns:a16="http://schemas.microsoft.com/office/drawing/2014/main" id="{1B7E05EC-B31C-4C72-BA9D-5E95C78A430C}"/>
              </a:ext>
            </a:extLst>
          </p:cNvPr>
          <p:cNvSpPr/>
          <p:nvPr/>
        </p:nvSpPr>
        <p:spPr bwMode="auto">
          <a:xfrm>
            <a:off x="5318602" y="4783292"/>
            <a:ext cx="1428750" cy="783204"/>
          </a:xfrm>
          <a:prstGeom prst="ellipse">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8" name="6-Point Star 98">
            <a:extLst>
              <a:ext uri="{FF2B5EF4-FFF2-40B4-BE49-F238E27FC236}">
                <a16:creationId xmlns:a16="http://schemas.microsoft.com/office/drawing/2014/main" id="{0D6018FF-7C5A-4161-8B49-00D9B27D60B8}"/>
              </a:ext>
            </a:extLst>
          </p:cNvPr>
          <p:cNvSpPr/>
          <p:nvPr/>
        </p:nvSpPr>
        <p:spPr bwMode="auto">
          <a:xfrm>
            <a:off x="4833334" y="5887366"/>
            <a:ext cx="132857" cy="133350"/>
          </a:xfrm>
          <a:prstGeom prst="star6">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39" name="6-Point Star 100">
            <a:extLst>
              <a:ext uri="{FF2B5EF4-FFF2-40B4-BE49-F238E27FC236}">
                <a16:creationId xmlns:a16="http://schemas.microsoft.com/office/drawing/2014/main" id="{59B738DC-FC02-4350-A8DF-96477F028A35}"/>
              </a:ext>
            </a:extLst>
          </p:cNvPr>
          <p:cNvSpPr/>
          <p:nvPr/>
        </p:nvSpPr>
        <p:spPr bwMode="auto">
          <a:xfrm>
            <a:off x="4929318" y="5932610"/>
            <a:ext cx="132857" cy="133350"/>
          </a:xfrm>
          <a:prstGeom prst="star6">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0" name="6-Point Star 101">
            <a:extLst>
              <a:ext uri="{FF2B5EF4-FFF2-40B4-BE49-F238E27FC236}">
                <a16:creationId xmlns:a16="http://schemas.microsoft.com/office/drawing/2014/main" id="{435DBA53-5793-435C-AD96-4C5C7E0683E7}"/>
              </a:ext>
            </a:extLst>
          </p:cNvPr>
          <p:cNvSpPr/>
          <p:nvPr/>
        </p:nvSpPr>
        <p:spPr bwMode="auto">
          <a:xfrm>
            <a:off x="4985733" y="6039766"/>
            <a:ext cx="132857" cy="133350"/>
          </a:xfrm>
          <a:prstGeom prst="star6">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1" name="Oval 40">
            <a:extLst>
              <a:ext uri="{FF2B5EF4-FFF2-40B4-BE49-F238E27FC236}">
                <a16:creationId xmlns:a16="http://schemas.microsoft.com/office/drawing/2014/main" id="{52155808-D332-4D67-8F9C-AAF046EB6378}"/>
              </a:ext>
            </a:extLst>
          </p:cNvPr>
          <p:cNvSpPr/>
          <p:nvPr/>
        </p:nvSpPr>
        <p:spPr bwMode="auto">
          <a:xfrm>
            <a:off x="5385278" y="5744492"/>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2" name="Oval 41">
            <a:extLst>
              <a:ext uri="{FF2B5EF4-FFF2-40B4-BE49-F238E27FC236}">
                <a16:creationId xmlns:a16="http://schemas.microsoft.com/office/drawing/2014/main" id="{B89265B9-5E64-44B1-AAE5-7062E583AD95}"/>
              </a:ext>
            </a:extLst>
          </p:cNvPr>
          <p:cNvSpPr/>
          <p:nvPr/>
        </p:nvSpPr>
        <p:spPr bwMode="auto">
          <a:xfrm>
            <a:off x="5476595" y="5744492"/>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3" name="Oval 42">
            <a:extLst>
              <a:ext uri="{FF2B5EF4-FFF2-40B4-BE49-F238E27FC236}">
                <a16:creationId xmlns:a16="http://schemas.microsoft.com/office/drawing/2014/main" id="{196D728D-36EF-4899-8BAE-AD1484AD0393}"/>
              </a:ext>
            </a:extLst>
          </p:cNvPr>
          <p:cNvSpPr/>
          <p:nvPr/>
        </p:nvSpPr>
        <p:spPr bwMode="auto">
          <a:xfrm>
            <a:off x="5581880" y="5744492"/>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4" name="Oval 43">
            <a:extLst>
              <a:ext uri="{FF2B5EF4-FFF2-40B4-BE49-F238E27FC236}">
                <a16:creationId xmlns:a16="http://schemas.microsoft.com/office/drawing/2014/main" id="{9EFD18E5-3870-4758-AFB7-3E1BD4F14947}"/>
              </a:ext>
            </a:extLst>
          </p:cNvPr>
          <p:cNvSpPr/>
          <p:nvPr/>
        </p:nvSpPr>
        <p:spPr bwMode="auto">
          <a:xfrm>
            <a:off x="5687697" y="5744492"/>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5" name="Oval 44">
            <a:extLst>
              <a:ext uri="{FF2B5EF4-FFF2-40B4-BE49-F238E27FC236}">
                <a16:creationId xmlns:a16="http://schemas.microsoft.com/office/drawing/2014/main" id="{2F0BC706-E3FF-4C81-BE46-7B0A58047CEE}"/>
              </a:ext>
            </a:extLst>
          </p:cNvPr>
          <p:cNvSpPr/>
          <p:nvPr/>
        </p:nvSpPr>
        <p:spPr bwMode="auto">
          <a:xfrm>
            <a:off x="5325767" y="5863555"/>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6" name="Oval 45">
            <a:extLst>
              <a:ext uri="{FF2B5EF4-FFF2-40B4-BE49-F238E27FC236}">
                <a16:creationId xmlns:a16="http://schemas.microsoft.com/office/drawing/2014/main" id="{00990797-43E5-44B7-A900-D91DF4924BBD}"/>
              </a:ext>
            </a:extLst>
          </p:cNvPr>
          <p:cNvSpPr/>
          <p:nvPr/>
        </p:nvSpPr>
        <p:spPr bwMode="auto">
          <a:xfrm>
            <a:off x="5430997" y="5863555"/>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7" name="Oval 46">
            <a:extLst>
              <a:ext uri="{FF2B5EF4-FFF2-40B4-BE49-F238E27FC236}">
                <a16:creationId xmlns:a16="http://schemas.microsoft.com/office/drawing/2014/main" id="{CB5D5844-F97C-4D69-8952-0454D99A4C6B}"/>
              </a:ext>
            </a:extLst>
          </p:cNvPr>
          <p:cNvSpPr/>
          <p:nvPr/>
        </p:nvSpPr>
        <p:spPr bwMode="auto">
          <a:xfrm>
            <a:off x="5529063" y="5863555"/>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8" name="Oval 47">
            <a:extLst>
              <a:ext uri="{FF2B5EF4-FFF2-40B4-BE49-F238E27FC236}">
                <a16:creationId xmlns:a16="http://schemas.microsoft.com/office/drawing/2014/main" id="{7AF6A04B-E82B-43E0-8032-1BC39FC2AB46}"/>
              </a:ext>
            </a:extLst>
          </p:cNvPr>
          <p:cNvSpPr/>
          <p:nvPr/>
        </p:nvSpPr>
        <p:spPr bwMode="auto">
          <a:xfrm>
            <a:off x="5627599" y="5863555"/>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
        <p:nvSpPr>
          <p:cNvPr id="49" name="Oval 48">
            <a:extLst>
              <a:ext uri="{FF2B5EF4-FFF2-40B4-BE49-F238E27FC236}">
                <a16:creationId xmlns:a16="http://schemas.microsoft.com/office/drawing/2014/main" id="{7C587780-5AF8-4F48-B3EA-03D9D83B296F}"/>
              </a:ext>
            </a:extLst>
          </p:cNvPr>
          <p:cNvSpPr/>
          <p:nvPr/>
        </p:nvSpPr>
        <p:spPr bwMode="auto">
          <a:xfrm>
            <a:off x="5292122" y="5975473"/>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GB" sz="2400">
              <a:solidFill>
                <a:srgbClr val="4D4D4D"/>
              </a:solidFill>
              <a:latin typeface="Arial" panose="020B0604020202020204" pitchFamily="34" charset="0"/>
            </a:endParaRPr>
          </a:p>
        </p:txBody>
      </p:sp>
    </p:spTree>
    <p:extLst>
      <p:ext uri="{BB962C8B-B14F-4D97-AF65-F5344CB8AC3E}">
        <p14:creationId xmlns:p14="http://schemas.microsoft.com/office/powerpoint/2010/main" val="237151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12000" fill="hold"/>
                                        <p:tgtEl>
                                          <p:spTgt spid="32"/>
                                        </p:tgtEl>
                                        <p:attrNameLst>
                                          <p:attrName>style.color</p:attrName>
                                        </p:attrNameLst>
                                      </p:cBhvr>
                                      <p:to>
                                        <a:srgbClr val="FF7E1D"/>
                                      </p:to>
                                    </p:animClr>
                                    <p:animClr clrSpc="rgb" dir="cw">
                                      <p:cBhvr>
                                        <p:cTn id="7" dur="12000" fill="hold"/>
                                        <p:tgtEl>
                                          <p:spTgt spid="32"/>
                                        </p:tgtEl>
                                        <p:attrNameLst>
                                          <p:attrName>fillcolor</p:attrName>
                                        </p:attrNameLst>
                                      </p:cBhvr>
                                      <p:to>
                                        <a:srgbClr val="FF7E1D"/>
                                      </p:to>
                                    </p:animClr>
                                    <p:set>
                                      <p:cBhvr>
                                        <p:cTn id="8" dur="12000" fill="hold"/>
                                        <p:tgtEl>
                                          <p:spTgt spid="32"/>
                                        </p:tgtEl>
                                        <p:attrNameLst>
                                          <p:attrName>fill.type</p:attrName>
                                        </p:attrNameLst>
                                      </p:cBhvr>
                                      <p:to>
                                        <p:strVal val="solid"/>
                                      </p:to>
                                    </p:set>
                                    <p:set>
                                      <p:cBhvr>
                                        <p:cTn id="9" dur="12000" fill="hold"/>
                                        <p:tgtEl>
                                          <p:spTgt spid="32"/>
                                        </p:tgtEl>
                                        <p:attrNameLst>
                                          <p:attrName>fill.on</p:attrName>
                                        </p:attrNameLst>
                                      </p:cBhvr>
                                      <p:to>
                                        <p:strVal val="true"/>
                                      </p:to>
                                    </p:set>
                                  </p:childTnLst>
                                </p:cTn>
                              </p:par>
                              <p:par>
                                <p:cTn id="10" presetID="8" presetClass="emph" presetSubtype="0" fill="hold" nodeType="withEffect">
                                  <p:stCondLst>
                                    <p:cond delay="2200"/>
                                  </p:stCondLst>
                                  <p:childTnLst>
                                    <p:animRot by="5400000">
                                      <p:cBhvr>
                                        <p:cTn id="11" dur="12000" fill="hold"/>
                                        <p:tgtEl>
                                          <p:spTgt spid="13"/>
                                        </p:tgtEl>
                                        <p:attrNameLst>
                                          <p:attrName>r</p:attrName>
                                        </p:attrNameLst>
                                      </p:cBhvr>
                                    </p:animRot>
                                  </p:childTnLst>
                                </p:cTn>
                              </p:par>
                              <p:par>
                                <p:cTn id="12" presetID="1" presetClass="entr" presetSubtype="0" fill="hold" nodeType="withEffect">
                                  <p:stCondLst>
                                    <p:cond delay="90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4200"/>
                            </p:stCondLst>
                            <p:childTnLst>
                              <p:par>
                                <p:cTn id="15" presetID="1"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0" presetClass="path" presetSubtype="0" repeatCount="indefinite" fill="hold" grpId="0" nodeType="withEffect">
                                  <p:stCondLst>
                                    <p:cond delay="0"/>
                                  </p:stCondLst>
                                  <p:endCondLst>
                                    <p:cond evt="onNext" delay="0">
                                      <p:tgtEl>
                                        <p:sldTgt/>
                                      </p:tgtEl>
                                    </p:cond>
                                  </p:endCondLst>
                                  <p:childTnLst>
                                    <p:animMotion origin="layout" path="M 0.08685 -0.1375 L 0.12331 -0.05162 L 0.01289 -0.12315 L 0.01706 -0.04815 L 0.13385 -0.11273 L -0.00716 -0.08958 L 0.06823 -0.03264 L 0.07383 -0.14051 L 0.13867 -0.06991 L 0.00325 -0.10787 L 0.09844 -0.04051 L 0.11081 -0.13055 L 0.04049 -0.03935 L 0.04518 -0.13611 L 0.04518 -0.13588 " pathEditMode="relative" rAng="0" ptsTypes="AAAAAAAAAAAAAAA">
                                      <p:cBhvr>
                                        <p:cTn id="18" dur="1000" fill="hold"/>
                                        <p:tgtEl>
                                          <p:spTgt spid="41"/>
                                        </p:tgtEl>
                                        <p:attrNameLst>
                                          <p:attrName>ppt_x</p:attrName>
                                          <p:attrName>ppt_y</p:attrName>
                                        </p:attrNameLst>
                                      </p:cBhvr>
                                      <p:rCtr x="-2109" y="5093"/>
                                    </p:animMotion>
                                  </p:childTnLst>
                                </p:cTn>
                              </p:par>
                              <p:par>
                                <p:cTn id="19" presetID="0" presetClass="path" presetSubtype="0" repeatCount="indefinite" fill="hold" grpId="0" nodeType="withEffect">
                                  <p:stCondLst>
                                    <p:cond delay="0"/>
                                  </p:stCondLst>
                                  <p:endCondLst>
                                    <p:cond evt="onNext" delay="0">
                                      <p:tgtEl>
                                        <p:sldTgt/>
                                      </p:tgtEl>
                                    </p:cond>
                                  </p:endCondLst>
                                  <p:childTnLst>
                                    <p:animMotion origin="layout" path="M 0.13216 -0.08842 L -0.01406 -0.10046 L 0.03972 -0.03588 L 0.05 -0.13819 L 0.09961 -0.0456 L 0.01784 -0.13078 L -0.00456 -0.06134 L 0.12774 -0.10301 L 0.07448 -0.03657 L 0.04388 -0.13703 L 0.02084 -0.04398 L 0.11055 -0.12129 L -0.01133 -0.07106 " pathEditMode="relative" rAng="0" ptsTypes="AAAAAAAAAAAAA">
                                      <p:cBhvr>
                                        <p:cTn id="20" dur="500" fill="hold"/>
                                        <p:tgtEl>
                                          <p:spTgt spid="42"/>
                                        </p:tgtEl>
                                        <p:attrNameLst>
                                          <p:attrName>ppt_x</p:attrName>
                                          <p:attrName>ppt_y</p:attrName>
                                        </p:attrNameLst>
                                      </p:cBhvr>
                                      <p:rCtr x="-7318" y="139"/>
                                    </p:animMotion>
                                  </p:childTnLst>
                                </p:cTn>
                              </p:par>
                              <p:par>
                                <p:cTn id="21" presetID="0" presetClass="path" presetSubtype="0" repeatCount="indefinite" fill="hold" grpId="0" nodeType="withEffect">
                                  <p:stCondLst>
                                    <p:cond delay="0"/>
                                  </p:stCondLst>
                                  <p:endCondLst>
                                    <p:cond evt="onNext" delay="0">
                                      <p:tgtEl>
                                        <p:sldTgt/>
                                      </p:tgtEl>
                                    </p:cond>
                                  </p:endCondLst>
                                  <p:childTnLst>
                                    <p:animMotion origin="layout" path="M 0.07643 -0.13287 L 0.00507 -0.04514 L 0.09492 -0.04722 L 0.11601 -0.09676 L -0.01368 -0.11504 L -0.01081 -0.05416 L 0.10169 -0.11852 L 0.05507 -0.03611 L 0.01575 -0.1331 L 0.00169 -0.04537 L 0.01601 -0.05578 L 0.04648 -0.13819 L 0.11028 -0.0618 L -0.00066 -0.12546 L -0.02696 -0.07847 L 0.11888 -0.08009 L 0.03346 -0.03495 L 0.08398 -0.13148 " pathEditMode="relative" rAng="0" ptsTypes="AAAAAAAAAAAAAAAAAA">
                                      <p:cBhvr>
                                        <p:cTn id="22" dur="2000" fill="hold"/>
                                        <p:tgtEl>
                                          <p:spTgt spid="43"/>
                                        </p:tgtEl>
                                        <p:attrNameLst>
                                          <p:attrName>ppt_x</p:attrName>
                                          <p:attrName>ppt_y</p:attrName>
                                        </p:attrNameLst>
                                      </p:cBhvr>
                                      <p:rCtr x="-3047" y="4630"/>
                                    </p:animMotion>
                                  </p:childTnLst>
                                </p:cTn>
                              </p:par>
                              <p:par>
                                <p:cTn id="23" presetID="0" presetClass="path" presetSubtype="0" repeatCount="indefinite" fill="hold" grpId="0" nodeType="withEffect">
                                  <p:stCondLst>
                                    <p:cond delay="0"/>
                                  </p:stCondLst>
                                  <p:endCondLst>
                                    <p:cond evt="onNext" delay="0">
                                      <p:tgtEl>
                                        <p:sldTgt/>
                                      </p:tgtEl>
                                    </p:cond>
                                  </p:endCondLst>
                                  <p:childTnLst>
                                    <p:animMotion origin="layout" path="M 0.0832 -0.12592 L 0.07187 -0.04213 L 0.01667 -0.1368 L -0.03177 -0.06481 L 0.10169 -0.10787 L -0.02643 -0.05578 L 0.00052 -0.13217 L 0.0582 -0.03866 L 0.09362 -0.11736 L 6.25E-7 -0.03981 L 0.03802 -0.13912 L -0.03854 -0.09537 L 0.04049 -0.03403 L 0.04896 -0.13819 L 0.01146 -0.03565 L 0.10169 -0.06551 " pathEditMode="relative" rAng="0" ptsTypes="AAAAAAAAAAAAAAAA">
                                      <p:cBhvr>
                                        <p:cTn id="24" dur="1000" fill="hold"/>
                                        <p:tgtEl>
                                          <p:spTgt spid="44"/>
                                        </p:tgtEl>
                                        <p:attrNameLst>
                                          <p:attrName>ppt_x</p:attrName>
                                          <p:attrName>ppt_y</p:attrName>
                                        </p:attrNameLst>
                                      </p:cBhvr>
                                      <p:rCtr x="-5169" y="3935"/>
                                    </p:animMotion>
                                  </p:childTnLst>
                                </p:cTn>
                              </p:par>
                              <p:par>
                                <p:cTn id="25" presetID="0" presetClass="path" presetSubtype="0" repeatCount="indefinite" fill="hold" grpId="0" nodeType="withEffect">
                                  <p:stCondLst>
                                    <p:cond delay="0"/>
                                  </p:stCondLst>
                                  <p:endCondLst>
                                    <p:cond evt="onNext" delay="0">
                                      <p:tgtEl>
                                        <p:sldTgt/>
                                      </p:tgtEl>
                                    </p:cond>
                                  </p:endCondLst>
                                  <p:childTnLst>
                                    <p:animMotion origin="layout" path="M 0.08529 -0.15671 L 0.10196 -0.05602 L 0.01042 -0.13102 L 0.14675 -0.11759 L 0.00586 -0.12199 L 0.13321 -0.07338 L 0.02709 -0.06296 L 0.09948 -0.15301 L 0.09479 -0.05277 " pathEditMode="relative" rAng="0" ptsTypes="AAAAAAAAA">
                                      <p:cBhvr>
                                        <p:cTn id="26" dur="500" fill="hold"/>
                                        <p:tgtEl>
                                          <p:spTgt spid="45"/>
                                        </p:tgtEl>
                                        <p:attrNameLst>
                                          <p:attrName>ppt_x</p:attrName>
                                          <p:attrName>ppt_y</p:attrName>
                                        </p:attrNameLst>
                                      </p:cBhvr>
                                      <p:rCtr x="-898" y="5185"/>
                                    </p:animMotion>
                                  </p:childTnLst>
                                </p:cTn>
                              </p:par>
                              <p:par>
                                <p:cTn id="27" presetID="0" presetClass="path" presetSubtype="0" repeatCount="indefinite" fill="hold" grpId="0" nodeType="withEffect">
                                  <p:stCondLst>
                                    <p:cond delay="0"/>
                                  </p:stCondLst>
                                  <p:endCondLst>
                                    <p:cond evt="onNext" delay="0">
                                      <p:tgtEl>
                                        <p:sldTgt/>
                                      </p:tgtEl>
                                    </p:cond>
                                  </p:endCondLst>
                                  <p:childTnLst>
                                    <p:animMotion origin="layout" path="M 0.05156 -0.15532 L 0.05156 -0.15509 L 0.09687 -0.05694 L 0.13815 -0.1 L -0.0073 -0.12222 L 0.03281 -0.05509 L 0.0957 -0.15092 L 0.07539 -0.05185 " pathEditMode="relative" rAng="0" ptsTypes="AAAAAAAA">
                                      <p:cBhvr>
                                        <p:cTn id="28" dur="500" spd="-100000" fill="hold"/>
                                        <p:tgtEl>
                                          <p:spTgt spid="46"/>
                                        </p:tgtEl>
                                        <p:attrNameLst>
                                          <p:attrName>ppt_x</p:attrName>
                                          <p:attrName>ppt_y</p:attrName>
                                        </p:attrNameLst>
                                      </p:cBhvr>
                                      <p:rCtr x="1380" y="5162"/>
                                    </p:animMotion>
                                  </p:childTnLst>
                                </p:cTn>
                              </p:par>
                              <p:par>
                                <p:cTn id="29" presetID="0" presetClass="path" presetSubtype="0" repeatCount="indefinite" fill="hold" grpId="0" nodeType="withEffect">
                                  <p:stCondLst>
                                    <p:cond delay="0"/>
                                  </p:stCondLst>
                                  <p:endCondLst>
                                    <p:cond evt="onNext" delay="0">
                                      <p:tgtEl>
                                        <p:sldTgt/>
                                      </p:tgtEl>
                                    </p:cond>
                                  </p:endCondLst>
                                  <p:childTnLst>
                                    <p:animMotion origin="layout" path="M 0.11458 -0.12592 L 1.45833E-6 -0.06018 L 0.0095 -0.13865 L 0.09375 -0.05208 L 0.05039 -0.14907 L 0.03893 -0.04398 L 0.12643 -0.10578 " pathEditMode="relative" rAng="0" ptsTypes="AAAAAAA">
                                      <p:cBhvr>
                                        <p:cTn id="30" dur="500" spd="-100000" fill="hold"/>
                                        <p:tgtEl>
                                          <p:spTgt spid="47"/>
                                        </p:tgtEl>
                                        <p:attrNameLst>
                                          <p:attrName>ppt_x</p:attrName>
                                          <p:attrName>ppt_y</p:attrName>
                                        </p:attrNameLst>
                                      </p:cBhvr>
                                      <p:rCtr x="-5143" y="2940"/>
                                    </p:animMotion>
                                  </p:childTnLst>
                                </p:cTn>
                              </p:par>
                              <p:par>
                                <p:cTn id="31" presetID="0" presetClass="path" presetSubtype="0" repeatCount="indefinite" fill="hold" grpId="0" nodeType="withEffect">
                                  <p:stCondLst>
                                    <p:cond delay="0"/>
                                  </p:stCondLst>
                                  <p:endCondLst>
                                    <p:cond evt="onNext" delay="0">
                                      <p:tgtEl>
                                        <p:sldTgt/>
                                      </p:tgtEl>
                                    </p:cond>
                                  </p:endCondLst>
                                  <p:childTnLst>
                                    <p:animMotion origin="layout" path="M -0.00247 -0.15324 L 0.09531 -0.07801 L -0.0375 -0.09606 L 0.08972 -0.14328 " pathEditMode="relative" rAng="0" ptsTypes="AAAA">
                                      <p:cBhvr>
                                        <p:cTn id="32" dur="500" fill="hold"/>
                                        <p:tgtEl>
                                          <p:spTgt spid="48"/>
                                        </p:tgtEl>
                                        <p:attrNameLst>
                                          <p:attrName>ppt_x</p:attrName>
                                          <p:attrName>ppt_y</p:attrName>
                                        </p:attrNameLst>
                                      </p:cBhvr>
                                      <p:rCtr x="3138" y="3750"/>
                                    </p:animMotion>
                                  </p:childTnLst>
                                </p:cTn>
                              </p:par>
                              <p:par>
                                <p:cTn id="33" presetID="0" presetClass="path" presetSubtype="0" repeatCount="indefinite" fill="hold" grpId="0" nodeType="withEffect">
                                  <p:stCondLst>
                                    <p:cond delay="0"/>
                                  </p:stCondLst>
                                  <p:endCondLst>
                                    <p:cond evt="onNext" delay="0">
                                      <p:tgtEl>
                                        <p:sldTgt/>
                                      </p:tgtEl>
                                    </p:cond>
                                  </p:endCondLst>
                                  <p:childTnLst>
                                    <p:animMotion origin="layout" path="M 0.00573 -0.12616 L 0.15052 -0.12894 L 0.01263 -0.09468 L 0.0151 -0.09491 L 0.05 -0.16852 L 0.06302 -0.06875 L 0.13281 -0.1551 L 0.13854 -0.09051 L 0.02083 -0.15185 " pathEditMode="relative" rAng="0" ptsTypes="AAAAAAAAA">
                                      <p:cBhvr>
                                        <p:cTn id="34" dur="500" fill="hold"/>
                                        <p:tgtEl>
                                          <p:spTgt spid="49"/>
                                        </p:tgtEl>
                                        <p:attrNameLst>
                                          <p:attrName>ppt_x</p:attrName>
                                          <p:attrName>ppt_y</p:attrName>
                                        </p:attrNameLst>
                                      </p:cBhvr>
                                      <p:rCtr x="7240"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9476456" cy="1400530"/>
          </a:xfrm>
        </p:spPr>
        <p:txBody>
          <a:bodyPr anchor="ctr">
            <a:normAutofit/>
          </a:bodyPr>
          <a:lstStyle/>
          <a:p>
            <a:r>
              <a:rPr lang="en-GB">
                <a:solidFill>
                  <a:srgbClr val="FFFFFF"/>
                </a:solidFill>
              </a:rPr>
              <a:t>Johnson Noise</a:t>
            </a:r>
            <a:endParaRPr lang="en-GB"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1104293" y="2580140"/>
                <a:ext cx="8946541" cy="3484879"/>
              </a:xfrm>
            </p:spPr>
            <p:txBody>
              <a:bodyPr>
                <a:normAutofit/>
              </a:bodyPr>
              <a:lstStyle/>
              <a:p>
                <a:pPr>
                  <a:buClr>
                    <a:srgbClr val="FF0000"/>
                  </a:buClr>
                </a:pPr>
                <a:r>
                  <a:rPr lang="en-GB" dirty="0"/>
                  <a:t>JNTs use the Johnson-Nyquist equation</a:t>
                </a:r>
                <a:endParaRPr lang="en-GB" i="1" dirty="0">
                  <a:latin typeface="Cambria Math" panose="02040503050406030204" pitchFamily="18" charset="0"/>
                </a:endParaRPr>
              </a:p>
              <a:p>
                <a:pPr marL="0" indent="0">
                  <a:buClr>
                    <a:srgbClr val="FF0000"/>
                  </a:buClr>
                  <a:buNone/>
                </a:pPr>
                <a:endParaRPr lang="en-GB" sz="2800" i="1" dirty="0">
                  <a:solidFill>
                    <a:schemeClr val="tx1"/>
                  </a:solidFill>
                  <a:latin typeface="Cambria Math" panose="02040503050406030204" pitchFamily="18" charset="0"/>
                </a:endParaRPr>
              </a:p>
              <a:p>
                <a:pPr marL="0" indent="0">
                  <a:buClr>
                    <a:srgbClr val="FF0000"/>
                  </a:buClr>
                  <a:buNone/>
                </a:pPr>
                <a14:m>
                  <m:oMathPara xmlns:m="http://schemas.openxmlformats.org/officeDocument/2006/math">
                    <m:oMathParaPr>
                      <m:jc m:val="center"/>
                    </m:oMathParaPr>
                    <m:oMath xmlns:m="http://schemas.openxmlformats.org/officeDocument/2006/math">
                      <m:sSub>
                        <m:sSubPr>
                          <m:ctrlPr>
                            <a:rPr lang="en-GB" sz="2800" i="1" smtClean="0">
                              <a:solidFill>
                                <a:schemeClr val="tx1"/>
                              </a:solidFill>
                              <a:latin typeface="Cambria Math" panose="02040503050406030204" pitchFamily="18" charset="0"/>
                            </a:rPr>
                          </m:ctrlPr>
                        </m:sSubPr>
                        <m:e>
                          <m:r>
                            <a:rPr lang="en-GB" sz="2800" i="1">
                              <a:solidFill>
                                <a:schemeClr val="tx1"/>
                              </a:solidFill>
                              <a:latin typeface="Cambria Math" panose="02040503050406030204" pitchFamily="18" charset="0"/>
                            </a:rPr>
                            <m:t>𝑣</m:t>
                          </m:r>
                        </m:e>
                        <m:sub>
                          <m:r>
                            <a:rPr lang="en-GB" sz="2800" i="1">
                              <a:solidFill>
                                <a:schemeClr val="tx1"/>
                              </a:solidFill>
                              <a:latin typeface="Cambria Math" panose="02040503050406030204" pitchFamily="18" charset="0"/>
                            </a:rPr>
                            <m:t>𝑛</m:t>
                          </m:r>
                        </m:sub>
                      </m:sSub>
                      <m:r>
                        <a:rPr lang="en-GB" sz="2800" i="1">
                          <a:solidFill>
                            <a:schemeClr val="tx1"/>
                          </a:solidFill>
                          <a:latin typeface="Cambria Math" panose="02040503050406030204" pitchFamily="18" charset="0"/>
                        </a:rPr>
                        <m:t>= </m:t>
                      </m:r>
                      <m:rad>
                        <m:radPr>
                          <m:degHide m:val="on"/>
                          <m:ctrlPr>
                            <a:rPr lang="en-GB" sz="2800" i="1">
                              <a:solidFill>
                                <a:schemeClr val="tx1"/>
                              </a:solidFill>
                              <a:latin typeface="Cambria Math" panose="02040503050406030204" pitchFamily="18" charset="0"/>
                            </a:rPr>
                          </m:ctrlPr>
                        </m:radPr>
                        <m:deg/>
                        <m:e>
                          <m:r>
                            <a:rPr lang="en-GB" sz="2800" i="1">
                              <a:solidFill>
                                <a:schemeClr val="tx1"/>
                              </a:solidFill>
                              <a:latin typeface="Cambria Math" panose="02040503050406030204" pitchFamily="18" charset="0"/>
                            </a:rPr>
                            <m:t>4</m:t>
                          </m:r>
                          <m:r>
                            <a:rPr lang="en-GB" sz="2800" i="1">
                              <a:solidFill>
                                <a:schemeClr val="tx1"/>
                              </a:solidFill>
                              <a:latin typeface="Cambria Math" panose="02040503050406030204" pitchFamily="18" charset="0"/>
                            </a:rPr>
                            <m:t>𝑘𝑇𝑅</m:t>
                          </m:r>
                          <m:r>
                            <m:rPr>
                              <m:sty m:val="p"/>
                            </m:rPr>
                            <a:rPr lang="el-GR" sz="2800" i="1">
                              <a:solidFill>
                                <a:schemeClr val="tx1"/>
                              </a:solidFill>
                              <a:latin typeface="Cambria Math" panose="02040503050406030204" pitchFamily="18" charset="0"/>
                            </a:rPr>
                            <m:t>Δ</m:t>
                          </m:r>
                          <m:r>
                            <a:rPr lang="en-GB" sz="2800" i="1">
                              <a:solidFill>
                                <a:schemeClr val="tx1"/>
                              </a:solidFill>
                              <a:latin typeface="Cambria Math" panose="02040503050406030204" pitchFamily="18" charset="0"/>
                            </a:rPr>
                            <m:t>𝑓</m:t>
                          </m:r>
                        </m:e>
                      </m:rad>
                    </m:oMath>
                  </m:oMathPara>
                </a14:m>
                <a:endParaRPr lang="en-GB" dirty="0"/>
              </a:p>
            </p:txBody>
          </p:sp>
        </mc:Choice>
        <mc:Fallback xmlns="">
          <p:sp>
            <p:nvSpPr>
              <p:cNvPr id="3" name="Content Placeholder 2">
                <a:extLst>
                  <a:ext uri="{FF2B5EF4-FFF2-40B4-BE49-F238E27FC236}">
                    <a16:creationId xmlns:a16="http://schemas.microsoft.com/office/drawing/2014/main" id="{A6A05378-E95A-4E1F-83C0-CF8F98D2653B}"/>
                  </a:ext>
                </a:extLst>
              </p:cNvPr>
              <p:cNvSpPr>
                <a:spLocks noGrp="1" noRot="1" noChangeAspect="1" noMove="1" noResize="1" noEditPoints="1" noAdjustHandles="1" noChangeArrowheads="1" noChangeShapeType="1" noTextEdit="1"/>
              </p:cNvSpPr>
              <p:nvPr>
                <p:ph idx="1"/>
              </p:nvPr>
            </p:nvSpPr>
            <p:spPr>
              <a:xfrm>
                <a:off x="1104293" y="2580140"/>
                <a:ext cx="8946541" cy="3484879"/>
              </a:xfrm>
              <a:blipFill>
                <a:blip r:embed="rId3"/>
                <a:stretch>
                  <a:fillRect l="-272" t="-874"/>
                </a:stretch>
              </a:blipFill>
            </p:spPr>
            <p:txBody>
              <a:bodyPr/>
              <a:lstStyle/>
              <a:p>
                <a:r>
                  <a:rPr lang="en-GB">
                    <a:noFill/>
                  </a:rPr>
                  <a:t> </a:t>
                </a:r>
              </a:p>
            </p:txBody>
          </p:sp>
        </mc:Fallback>
      </mc:AlternateContent>
    </p:spTree>
    <p:extLst>
      <p:ext uri="{BB962C8B-B14F-4D97-AF65-F5344CB8AC3E}">
        <p14:creationId xmlns:p14="http://schemas.microsoft.com/office/powerpoint/2010/main" val="1061113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9476456" cy="1400530"/>
          </a:xfrm>
        </p:spPr>
        <p:txBody>
          <a:bodyPr anchor="ctr">
            <a:normAutofit/>
          </a:bodyPr>
          <a:lstStyle/>
          <a:p>
            <a:r>
              <a:rPr lang="en-GB" dirty="0">
                <a:solidFill>
                  <a:srgbClr val="FFFFFF"/>
                </a:solidFill>
              </a:rPr>
              <a:t>Johnson 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1104293" y="2580140"/>
                <a:ext cx="8946541" cy="3484879"/>
              </a:xfrm>
            </p:spPr>
            <p:txBody>
              <a:bodyPr>
                <a:normAutofit/>
              </a:bodyPr>
              <a:lstStyle/>
              <a:p>
                <a:pPr>
                  <a:buClr>
                    <a:srgbClr val="FF0000"/>
                  </a:buClr>
                </a:pPr>
                <a:r>
                  <a:rPr lang="en-GB" dirty="0">
                    <a:solidFill>
                      <a:schemeClr val="tx1"/>
                    </a:solidFill>
                  </a:rPr>
                  <a:t>JNTs use the Johnson-Nyquist equation</a:t>
                </a:r>
                <a:endParaRPr lang="en-GB" i="1" dirty="0">
                  <a:solidFill>
                    <a:schemeClr val="tx1"/>
                  </a:solidFill>
                  <a:latin typeface="Cambria Math" panose="02040503050406030204" pitchFamily="18" charset="0"/>
                </a:endParaRPr>
              </a:p>
              <a:p>
                <a:pPr>
                  <a:buClr>
                    <a:srgbClr val="FF0000"/>
                  </a:buClr>
                </a:pPr>
                <a:endParaRPr lang="en-GB" i="1" dirty="0">
                  <a:solidFill>
                    <a:schemeClr val="tx1"/>
                  </a:solidFill>
                  <a:latin typeface="Cambria Math" panose="02040503050406030204" pitchFamily="18" charset="0"/>
                </a:endParaRPr>
              </a:p>
              <a:p>
                <a:pPr marL="0" indent="0">
                  <a:buClr>
                    <a:srgbClr val="FF0000"/>
                  </a:buClr>
                  <a:buNone/>
                </a:pPr>
                <a14:m>
                  <m:oMathPara xmlns:m="http://schemas.openxmlformats.org/officeDocument/2006/math">
                    <m:oMathParaPr>
                      <m:jc m:val="center"/>
                    </m:oMathParaPr>
                    <m:oMath xmlns:m="http://schemas.openxmlformats.org/officeDocument/2006/math">
                      <m:r>
                        <a:rPr lang="en-GB" sz="2800" i="1">
                          <a:latin typeface="Cambria Math" panose="02040503050406030204" pitchFamily="18" charset="0"/>
                        </a:rPr>
                        <m:t>𝑇</m:t>
                      </m:r>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4</m:t>
                          </m:r>
                          <m:r>
                            <a:rPr lang="en-GB" sz="2800" i="1">
                              <a:latin typeface="Cambria Math" panose="02040503050406030204" pitchFamily="18" charset="0"/>
                            </a:rPr>
                            <m:t>𝑘</m:t>
                          </m:r>
                        </m:den>
                      </m:f>
                      <m:d>
                        <m:dPr>
                          <m:begChr m:val="{"/>
                          <m:endChr m:val="}"/>
                          <m:ctrlPr>
                            <a:rPr lang="en-GB" sz="2800" i="1">
                              <a:latin typeface="Cambria Math" panose="02040503050406030204" pitchFamily="18" charset="0"/>
                            </a:rPr>
                          </m:ctrlPr>
                        </m:dPr>
                        <m:e>
                          <m:f>
                            <m:fPr>
                              <m:type m:val="skw"/>
                              <m:ctrlPr>
                                <a:rPr lang="en-GB" sz="2800" i="1">
                                  <a:latin typeface="Cambria Math" panose="02040503050406030204" pitchFamily="18" charset="0"/>
                                </a:rPr>
                              </m:ctrlPr>
                            </m:fPr>
                            <m:num>
                              <m:f>
                                <m:fPr>
                                  <m:ctrlPr>
                                    <a:rPr lang="en-GB" sz="2800" i="1">
                                      <a:latin typeface="Cambria Math" panose="02040503050406030204" pitchFamily="18" charset="0"/>
                                    </a:rPr>
                                  </m:ctrlPr>
                                </m:fPr>
                                <m:num>
                                  <m:sSubSup>
                                    <m:sSubSupPr>
                                      <m:ctrlPr>
                                        <a:rPr lang="en-GB" sz="2800" i="1">
                                          <a:latin typeface="Cambria Math" panose="02040503050406030204" pitchFamily="18" charset="0"/>
                                        </a:rPr>
                                      </m:ctrlPr>
                                    </m:sSubSupPr>
                                    <m:e>
                                      <m:r>
                                        <a:rPr lang="en-GB" sz="2800" i="1">
                                          <a:latin typeface="Cambria Math" panose="02040503050406030204" pitchFamily="18" charset="0"/>
                                        </a:rPr>
                                        <m:t>𝑣</m:t>
                                      </m:r>
                                    </m:e>
                                    <m:sub>
                                      <m:r>
                                        <a:rPr lang="en-GB" sz="2800" i="1">
                                          <a:latin typeface="Cambria Math" panose="02040503050406030204" pitchFamily="18" charset="0"/>
                                        </a:rPr>
                                        <m:t>𝑛</m:t>
                                      </m:r>
                                    </m:sub>
                                    <m:sup>
                                      <m:r>
                                        <a:rPr lang="en-GB" sz="2800" i="1">
                                          <a:latin typeface="Cambria Math" panose="02040503050406030204" pitchFamily="18" charset="0"/>
                                        </a:rPr>
                                        <m:t>2</m:t>
                                      </m:r>
                                    </m:sup>
                                  </m:sSubSup>
                                </m:num>
                                <m:den>
                                  <m:r>
                                    <a:rPr lang="en-GB" sz="2800" i="1">
                                      <a:latin typeface="Cambria Math" panose="02040503050406030204" pitchFamily="18" charset="0"/>
                                    </a:rPr>
                                    <m:t>𝑅</m:t>
                                  </m:r>
                                </m:den>
                              </m:f>
                            </m:num>
                            <m:den>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𝑓</m:t>
                              </m:r>
                            </m:den>
                          </m:f>
                        </m:e>
                      </m:d>
                    </m:oMath>
                  </m:oMathPara>
                </a14:m>
                <a:endParaRPr lang="en-GB" dirty="0"/>
              </a:p>
            </p:txBody>
          </p:sp>
        </mc:Choice>
        <mc:Fallback xmlns="">
          <p:sp>
            <p:nvSpPr>
              <p:cNvPr id="3" name="Content Placeholder 2">
                <a:extLst>
                  <a:ext uri="{FF2B5EF4-FFF2-40B4-BE49-F238E27FC236}">
                    <a16:creationId xmlns:a16="http://schemas.microsoft.com/office/drawing/2014/main" id="{A6A05378-E95A-4E1F-83C0-CF8F98D2653B}"/>
                  </a:ext>
                </a:extLst>
              </p:cNvPr>
              <p:cNvSpPr>
                <a:spLocks noGrp="1" noRot="1" noChangeAspect="1" noMove="1" noResize="1" noEditPoints="1" noAdjustHandles="1" noChangeArrowheads="1" noChangeShapeType="1" noTextEdit="1"/>
              </p:cNvSpPr>
              <p:nvPr>
                <p:ph idx="1"/>
              </p:nvPr>
            </p:nvSpPr>
            <p:spPr>
              <a:xfrm>
                <a:off x="1104293" y="2580140"/>
                <a:ext cx="8946541" cy="3484879"/>
              </a:xfrm>
              <a:blipFill>
                <a:blip r:embed="rId3"/>
                <a:stretch>
                  <a:fillRect l="-272" t="-874"/>
                </a:stretch>
              </a:blipFill>
            </p:spPr>
            <p:txBody>
              <a:bodyPr/>
              <a:lstStyle/>
              <a:p>
                <a:r>
                  <a:rPr lang="en-GB">
                    <a:noFill/>
                  </a:rPr>
                  <a:t> </a:t>
                </a:r>
              </a:p>
            </p:txBody>
          </p:sp>
        </mc:Fallback>
      </mc:AlternateContent>
    </p:spTree>
    <p:extLst>
      <p:ext uri="{BB962C8B-B14F-4D97-AF65-F5344CB8AC3E}">
        <p14:creationId xmlns:p14="http://schemas.microsoft.com/office/powerpoint/2010/main" val="4203129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9476456" cy="1400530"/>
          </a:xfrm>
        </p:spPr>
        <p:txBody>
          <a:bodyPr anchor="ctr">
            <a:normAutofit/>
          </a:bodyPr>
          <a:lstStyle/>
          <a:p>
            <a:r>
              <a:rPr lang="en-GB" dirty="0">
                <a:solidFill>
                  <a:srgbClr val="FFFFFF"/>
                </a:solidFill>
              </a:rPr>
              <a:t>Prior Art JNTs</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CC8BA02-F6A7-407F-BD19-5D1C42D0CC52}"/>
                  </a:ext>
                </a:extLst>
              </p:cNvPr>
              <p:cNvSpPr/>
              <p:nvPr/>
            </p:nvSpPr>
            <p:spPr>
              <a:xfrm>
                <a:off x="9434310" y="2265971"/>
                <a:ext cx="1994200" cy="847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𝑇</m:t>
                      </m:r>
                      <m:r>
                        <a:rPr lang="en-GB"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r>
                            <a:rPr lang="en-GB" i="1">
                              <a:latin typeface="Cambria Math" panose="02040503050406030204" pitchFamily="18" charset="0"/>
                            </a:rPr>
                            <m:t>𝑘</m:t>
                          </m:r>
                        </m:den>
                      </m:f>
                      <m:d>
                        <m:dPr>
                          <m:begChr m:val="{"/>
                          <m:endChr m:val="}"/>
                          <m:ctrlPr>
                            <a:rPr lang="en-GB" i="1">
                              <a:latin typeface="Cambria Math" panose="02040503050406030204" pitchFamily="18" charset="0"/>
                            </a:rPr>
                          </m:ctrlPr>
                        </m:dPr>
                        <m:e>
                          <m:f>
                            <m:fPr>
                              <m:type m:val="skw"/>
                              <m:ctrlPr>
                                <a:rPr lang="en-GB" i="1">
                                  <a:latin typeface="Cambria Math" panose="02040503050406030204" pitchFamily="18" charset="0"/>
                                </a:rPr>
                              </m:ctrlPr>
                            </m:fPr>
                            <m:num>
                              <m:f>
                                <m:fPr>
                                  <m:ctrlPr>
                                    <a:rPr lang="en-GB" i="1">
                                      <a:latin typeface="Cambria Math" panose="02040503050406030204" pitchFamily="18" charset="0"/>
                                    </a:rPr>
                                  </m:ctrlPr>
                                </m:fPr>
                                <m:num>
                                  <m:sSup>
                                    <m:sSupPr>
                                      <m:ctrlPr>
                                        <a:rPr lang="en-GB" i="1" smtClean="0">
                                          <a:latin typeface="Cambria Math" panose="02040503050406030204" pitchFamily="18" charset="0"/>
                                        </a:rPr>
                                      </m:ctrlPr>
                                    </m:sSupPr>
                                    <m:e>
                                      <m:sSub>
                                        <m:sSubPr>
                                          <m:ctrlPr>
                                            <a:rPr lang="en-GB"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𝑇</m:t>
                                          </m:r>
                                        </m:sub>
                                      </m:sSub>
                                    </m:e>
                                    <m:sup>
                                      <m:r>
                                        <a:rPr lang="en-GB" b="0" i="1" smtClean="0">
                                          <a:latin typeface="Cambria Math" panose="02040503050406030204" pitchFamily="18" charset="0"/>
                                        </a:rPr>
                                        <m:t>2</m:t>
                                      </m:r>
                                    </m:sup>
                                  </m:sSup>
                                </m:num>
                                <m:den>
                                  <m:sSub>
                                    <m:sSubPr>
                                      <m:ctrlPr>
                                        <a:rPr lang="en-GB" i="1" smtClean="0">
                                          <a:latin typeface="Cambria Math" panose="02040503050406030204" pitchFamily="18" charset="0"/>
                                        </a:rPr>
                                      </m:ctrlPr>
                                    </m:sSubPr>
                                    <m:e>
                                      <m:r>
                                        <a:rPr lang="en-GB" i="1">
                                          <a:latin typeface="Cambria Math" panose="02040503050406030204" pitchFamily="18" charset="0"/>
                                        </a:rPr>
                                        <m:t>𝑅</m:t>
                                      </m:r>
                                    </m:e>
                                    <m:sub>
                                      <m:r>
                                        <a:rPr lang="en-GB" b="0" i="1" smtClean="0">
                                          <a:latin typeface="Cambria Math" panose="02040503050406030204" pitchFamily="18" charset="0"/>
                                        </a:rPr>
                                        <m:t>𝑠</m:t>
                                      </m:r>
                                    </m:sub>
                                  </m:sSub>
                                </m:den>
                              </m:f>
                            </m:num>
                            <m:den>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e>
                                <m:sub>
                                  <m:r>
                                    <a:rPr lang="en-GB" b="0" i="1" smtClean="0">
                                      <a:latin typeface="Cambria Math" panose="02040503050406030204" pitchFamily="18" charset="0"/>
                                    </a:rPr>
                                    <m:t>1</m:t>
                                  </m:r>
                                </m:sub>
                              </m:sSub>
                            </m:den>
                          </m:f>
                        </m:e>
                      </m:d>
                    </m:oMath>
                  </m:oMathPara>
                </a14:m>
                <a:endParaRPr lang="en-GB" dirty="0"/>
              </a:p>
            </p:txBody>
          </p:sp>
        </mc:Choice>
        <mc:Fallback xmlns="">
          <p:sp>
            <p:nvSpPr>
              <p:cNvPr id="22" name="Rectangle 21">
                <a:extLst>
                  <a:ext uri="{FF2B5EF4-FFF2-40B4-BE49-F238E27FC236}">
                    <a16:creationId xmlns:a16="http://schemas.microsoft.com/office/drawing/2014/main" id="{2CC8BA02-F6A7-407F-BD19-5D1C42D0CC52}"/>
                  </a:ext>
                </a:extLst>
              </p:cNvPr>
              <p:cNvSpPr>
                <a:spLocks noRot="1" noChangeAspect="1" noMove="1" noResize="1" noEditPoints="1" noAdjustHandles="1" noChangeArrowheads="1" noChangeShapeType="1" noTextEdit="1"/>
              </p:cNvSpPr>
              <p:nvPr/>
            </p:nvSpPr>
            <p:spPr>
              <a:xfrm>
                <a:off x="9434310" y="2265971"/>
                <a:ext cx="1994200" cy="84709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119E019-4380-401E-B4B7-3E4DDBE5E3BE}"/>
                  </a:ext>
                </a:extLst>
              </p:cNvPr>
              <p:cNvSpPr/>
              <p:nvPr/>
            </p:nvSpPr>
            <p:spPr>
              <a:xfrm>
                <a:off x="9106065" y="4279301"/>
                <a:ext cx="601703" cy="466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sz="2400" i="1">
                              <a:latin typeface="Cambria Math" panose="02040503050406030204" pitchFamily="18" charset="0"/>
                            </a:rPr>
                          </m:ctrlPr>
                        </m:sSubSupPr>
                        <m:e>
                          <m:r>
                            <a:rPr lang="en-GB" sz="2400" i="1">
                              <a:latin typeface="Cambria Math" panose="02040503050406030204" pitchFamily="18" charset="0"/>
                            </a:rPr>
                            <m:t>𝑣</m:t>
                          </m:r>
                        </m:e>
                        <m:sub>
                          <m:r>
                            <a:rPr lang="en-GB" sz="2400" i="1">
                              <a:latin typeface="Cambria Math" panose="02040503050406030204" pitchFamily="18" charset="0"/>
                            </a:rPr>
                            <m:t>𝑇</m:t>
                          </m:r>
                        </m:sub>
                        <m:sup>
                          <m:r>
                            <a:rPr lang="en-GB" sz="2400" i="1">
                              <a:latin typeface="Cambria Math" panose="02040503050406030204" pitchFamily="18" charset="0"/>
                            </a:rPr>
                            <m:t>2</m:t>
                          </m:r>
                        </m:sup>
                      </m:sSubSup>
                    </m:oMath>
                  </m:oMathPara>
                </a14:m>
                <a:endParaRPr lang="en-GB" dirty="0"/>
              </a:p>
            </p:txBody>
          </p:sp>
        </mc:Choice>
        <mc:Fallback xmlns="">
          <p:sp>
            <p:nvSpPr>
              <p:cNvPr id="23" name="Rectangle 22">
                <a:extLst>
                  <a:ext uri="{FF2B5EF4-FFF2-40B4-BE49-F238E27FC236}">
                    <a16:creationId xmlns:a16="http://schemas.microsoft.com/office/drawing/2014/main" id="{1119E019-4380-401E-B4B7-3E4DDBE5E3BE}"/>
                  </a:ext>
                </a:extLst>
              </p:cNvPr>
              <p:cNvSpPr>
                <a:spLocks noRot="1" noChangeAspect="1" noMove="1" noResize="1" noEditPoints="1" noAdjustHandles="1" noChangeArrowheads="1" noChangeShapeType="1" noTextEdit="1"/>
              </p:cNvSpPr>
              <p:nvPr/>
            </p:nvSpPr>
            <p:spPr>
              <a:xfrm>
                <a:off x="9106065" y="4279301"/>
                <a:ext cx="601703" cy="466859"/>
              </a:xfrm>
              <a:prstGeom prst="rect">
                <a:avLst/>
              </a:prstGeom>
              <a:blipFill>
                <a:blip r:embed="rId4"/>
                <a:stretch>
                  <a:fillRect b="-3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B3A3C9F-17DC-49B2-ADAE-D1A7BB272824}"/>
                  </a:ext>
                </a:extLst>
              </p:cNvPr>
              <p:cNvSpPr/>
              <p:nvPr/>
            </p:nvSpPr>
            <p:spPr>
              <a:xfrm>
                <a:off x="9434310" y="3217342"/>
                <a:ext cx="2122953" cy="847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solidFill>
                            <a:srgbClr val="0070C0"/>
                          </a:solidFill>
                          <a:latin typeface="Cambria Math" panose="02040503050406030204" pitchFamily="18" charset="0"/>
                        </a:rPr>
                        <m:t>𝑇</m:t>
                      </m:r>
                      <m:r>
                        <a:rPr lang="en-GB" b="0" i="1" smtClean="0">
                          <a:solidFill>
                            <a:srgbClr val="0070C0"/>
                          </a:solidFill>
                          <a:latin typeface="Cambria Math" panose="02040503050406030204" pitchFamily="18" charset="0"/>
                        </a:rPr>
                        <m:t>𝑜</m:t>
                      </m:r>
                      <m:r>
                        <a:rPr lang="en-GB" i="1" smtClean="0">
                          <a:solidFill>
                            <a:srgbClr val="0070C0"/>
                          </a:solidFill>
                          <a:latin typeface="Cambria Math" panose="02040503050406030204" pitchFamily="18" charset="0"/>
                        </a:rPr>
                        <m:t>=</m:t>
                      </m:r>
                      <m:f>
                        <m:fPr>
                          <m:ctrlPr>
                            <a:rPr lang="en-GB" i="1">
                              <a:solidFill>
                                <a:srgbClr val="0070C0"/>
                              </a:solidFill>
                              <a:latin typeface="Cambria Math" panose="02040503050406030204" pitchFamily="18" charset="0"/>
                            </a:rPr>
                          </m:ctrlPr>
                        </m:fPr>
                        <m:num>
                          <m:r>
                            <a:rPr lang="en-GB" i="1">
                              <a:solidFill>
                                <a:srgbClr val="0070C0"/>
                              </a:solidFill>
                              <a:latin typeface="Cambria Math" panose="02040503050406030204" pitchFamily="18" charset="0"/>
                            </a:rPr>
                            <m:t>1</m:t>
                          </m:r>
                        </m:num>
                        <m:den>
                          <m:r>
                            <a:rPr lang="en-GB" i="1">
                              <a:solidFill>
                                <a:srgbClr val="0070C0"/>
                              </a:solidFill>
                              <a:latin typeface="Cambria Math" panose="02040503050406030204" pitchFamily="18" charset="0"/>
                            </a:rPr>
                            <m:t>4</m:t>
                          </m:r>
                          <m:r>
                            <a:rPr lang="en-GB" i="1">
                              <a:solidFill>
                                <a:srgbClr val="0070C0"/>
                              </a:solidFill>
                              <a:latin typeface="Cambria Math" panose="02040503050406030204" pitchFamily="18" charset="0"/>
                            </a:rPr>
                            <m:t>𝑘</m:t>
                          </m:r>
                        </m:den>
                      </m:f>
                      <m:d>
                        <m:dPr>
                          <m:begChr m:val="{"/>
                          <m:endChr m:val="}"/>
                          <m:ctrlPr>
                            <a:rPr lang="en-GB" i="1">
                              <a:solidFill>
                                <a:srgbClr val="0070C0"/>
                              </a:solidFill>
                              <a:latin typeface="Cambria Math" panose="02040503050406030204" pitchFamily="18" charset="0"/>
                            </a:rPr>
                          </m:ctrlPr>
                        </m:dPr>
                        <m:e>
                          <m:f>
                            <m:fPr>
                              <m:type m:val="skw"/>
                              <m:ctrlPr>
                                <a:rPr lang="en-GB" i="1">
                                  <a:solidFill>
                                    <a:srgbClr val="0070C0"/>
                                  </a:solidFill>
                                  <a:latin typeface="Cambria Math" panose="02040503050406030204" pitchFamily="18" charset="0"/>
                                </a:rPr>
                              </m:ctrlPr>
                            </m:fPr>
                            <m:num>
                              <m:f>
                                <m:fPr>
                                  <m:ctrlPr>
                                    <a:rPr lang="en-GB" i="1">
                                      <a:solidFill>
                                        <a:srgbClr val="0070C0"/>
                                      </a:solidFill>
                                      <a:latin typeface="Cambria Math" panose="02040503050406030204" pitchFamily="18" charset="0"/>
                                    </a:rPr>
                                  </m:ctrlPr>
                                </m:fPr>
                                <m:num>
                                  <m:sSup>
                                    <m:sSupPr>
                                      <m:ctrlPr>
                                        <a:rPr lang="en-GB" i="1" smtClean="0">
                                          <a:solidFill>
                                            <a:srgbClr val="0070C0"/>
                                          </a:solidFill>
                                          <a:latin typeface="Cambria Math" panose="02040503050406030204" pitchFamily="18" charset="0"/>
                                        </a:rPr>
                                      </m:ctrlPr>
                                    </m:sSupPr>
                                    <m:e>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𝑣</m:t>
                                          </m:r>
                                        </m:e>
                                        <m:sub>
                                          <m:r>
                                            <a:rPr lang="en-GB" b="0" i="1" smtClean="0">
                                              <a:solidFill>
                                                <a:srgbClr val="0070C0"/>
                                              </a:solidFill>
                                              <a:latin typeface="Cambria Math" panose="02040503050406030204" pitchFamily="18" charset="0"/>
                                            </a:rPr>
                                            <m:t>0</m:t>
                                          </m:r>
                                        </m:sub>
                                      </m:sSub>
                                    </m:e>
                                    <m:sup>
                                      <m:r>
                                        <a:rPr lang="en-GB" b="0" i="1" smtClean="0">
                                          <a:solidFill>
                                            <a:srgbClr val="0070C0"/>
                                          </a:solidFill>
                                          <a:latin typeface="Cambria Math" panose="02040503050406030204" pitchFamily="18" charset="0"/>
                                        </a:rPr>
                                        <m:t>2</m:t>
                                      </m:r>
                                    </m:sup>
                                  </m:sSup>
                                </m:num>
                                <m:den>
                                  <m:sSub>
                                    <m:sSubPr>
                                      <m:ctrlPr>
                                        <a:rPr lang="en-GB" i="1" smtClean="0">
                                          <a:solidFill>
                                            <a:srgbClr val="0070C0"/>
                                          </a:solidFill>
                                          <a:latin typeface="Cambria Math" panose="02040503050406030204" pitchFamily="18" charset="0"/>
                                        </a:rPr>
                                      </m:ctrlPr>
                                    </m:sSubPr>
                                    <m:e>
                                      <m:r>
                                        <a:rPr lang="en-GB" i="1">
                                          <a:solidFill>
                                            <a:srgbClr val="0070C0"/>
                                          </a:solidFill>
                                          <a:latin typeface="Cambria Math" panose="02040503050406030204" pitchFamily="18" charset="0"/>
                                        </a:rPr>
                                        <m:t>𝑅</m:t>
                                      </m:r>
                                    </m:e>
                                    <m:sub>
                                      <m:r>
                                        <a:rPr lang="en-GB" b="0" i="1" smtClean="0">
                                          <a:solidFill>
                                            <a:srgbClr val="0070C0"/>
                                          </a:solidFill>
                                          <a:latin typeface="Cambria Math" panose="02040503050406030204" pitchFamily="18" charset="0"/>
                                        </a:rPr>
                                        <m:t>𝑂</m:t>
                                      </m:r>
                                    </m:sub>
                                  </m:sSub>
                                </m:den>
                              </m:f>
                            </m:num>
                            <m:den>
                              <m:sSub>
                                <m:sSubPr>
                                  <m:ctrlPr>
                                    <a:rPr lang="en-GB" i="1" smtClean="0">
                                      <a:solidFill>
                                        <a:srgbClr val="0070C0"/>
                                      </a:solidFill>
                                      <a:latin typeface="Cambria Math" panose="02040503050406030204" pitchFamily="18" charset="0"/>
                                    </a:rPr>
                                  </m:ctrlPr>
                                </m:sSubPr>
                                <m:e>
                                  <m:r>
                                    <a:rPr lang="en-GB" i="1">
                                      <a:solidFill>
                                        <a:srgbClr val="0070C0"/>
                                      </a:solidFill>
                                      <a:latin typeface="Cambria Math" panose="02040503050406030204" pitchFamily="18" charset="0"/>
                                      <a:ea typeface="Cambria Math" panose="02040503050406030204" pitchFamily="18" charset="0"/>
                                    </a:rPr>
                                    <m:t>∆</m:t>
                                  </m:r>
                                  <m:r>
                                    <a:rPr lang="en-GB" i="1">
                                      <a:solidFill>
                                        <a:srgbClr val="0070C0"/>
                                      </a:solidFill>
                                      <a:latin typeface="Cambria Math" panose="02040503050406030204" pitchFamily="18" charset="0"/>
                                      <a:ea typeface="Cambria Math" panose="02040503050406030204" pitchFamily="18" charset="0"/>
                                    </a:rPr>
                                    <m:t>𝑓</m:t>
                                  </m:r>
                                </m:e>
                                <m:sub>
                                  <m:r>
                                    <a:rPr lang="en-GB" b="0" i="1" smtClean="0">
                                      <a:solidFill>
                                        <a:srgbClr val="0070C0"/>
                                      </a:solidFill>
                                      <a:latin typeface="Cambria Math" panose="02040503050406030204" pitchFamily="18" charset="0"/>
                                    </a:rPr>
                                    <m:t>2</m:t>
                                  </m:r>
                                </m:sub>
                              </m:sSub>
                            </m:den>
                          </m:f>
                        </m:e>
                      </m:d>
                    </m:oMath>
                  </m:oMathPara>
                </a14:m>
                <a:endParaRPr lang="en-GB" dirty="0">
                  <a:solidFill>
                    <a:srgbClr val="0070C0"/>
                  </a:solidFill>
                </a:endParaRPr>
              </a:p>
            </p:txBody>
          </p:sp>
        </mc:Choice>
        <mc:Fallback xmlns="">
          <p:sp>
            <p:nvSpPr>
              <p:cNvPr id="27" name="Rectangle 26">
                <a:extLst>
                  <a:ext uri="{FF2B5EF4-FFF2-40B4-BE49-F238E27FC236}">
                    <a16:creationId xmlns:a16="http://schemas.microsoft.com/office/drawing/2014/main" id="{DB3A3C9F-17DC-49B2-ADAE-D1A7BB272824}"/>
                  </a:ext>
                </a:extLst>
              </p:cNvPr>
              <p:cNvSpPr>
                <a:spLocks noRot="1" noChangeAspect="1" noMove="1" noResize="1" noEditPoints="1" noAdjustHandles="1" noChangeArrowheads="1" noChangeShapeType="1" noTextEdit="1"/>
              </p:cNvSpPr>
              <p:nvPr/>
            </p:nvSpPr>
            <p:spPr>
              <a:xfrm>
                <a:off x="9434310" y="3217342"/>
                <a:ext cx="2122953" cy="84741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8FFDDC71-E7F1-4764-92F1-885080A752C9}"/>
                  </a:ext>
                </a:extLst>
              </p:cNvPr>
              <p:cNvSpPr/>
              <p:nvPr/>
            </p:nvSpPr>
            <p:spPr>
              <a:xfrm flipH="1">
                <a:off x="9190495" y="4278242"/>
                <a:ext cx="425071" cy="46897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400" i="1" smtClean="0">
                              <a:solidFill>
                                <a:srgbClr val="0070C0"/>
                              </a:solidFill>
                              <a:latin typeface="Cambria Math" panose="02040503050406030204" pitchFamily="18" charset="0"/>
                            </a:rPr>
                          </m:ctrlPr>
                        </m:sSubSupPr>
                        <m:e>
                          <m:r>
                            <a:rPr lang="en-GB" sz="2400" i="1">
                              <a:solidFill>
                                <a:srgbClr val="0070C0"/>
                              </a:solidFill>
                              <a:latin typeface="Cambria Math" panose="02040503050406030204" pitchFamily="18" charset="0"/>
                            </a:rPr>
                            <m:t>𝑣</m:t>
                          </m:r>
                        </m:e>
                        <m:sub>
                          <m:r>
                            <a:rPr lang="en-GB" sz="2400" b="0" i="1" smtClean="0">
                              <a:solidFill>
                                <a:srgbClr val="0070C0"/>
                              </a:solidFill>
                              <a:latin typeface="Cambria Math" panose="02040503050406030204" pitchFamily="18" charset="0"/>
                            </a:rPr>
                            <m:t>𝑜</m:t>
                          </m:r>
                        </m:sub>
                        <m:sup>
                          <m:r>
                            <a:rPr lang="en-GB" sz="2400" i="1">
                              <a:solidFill>
                                <a:srgbClr val="0070C0"/>
                              </a:solidFill>
                              <a:latin typeface="Cambria Math" panose="02040503050406030204" pitchFamily="18" charset="0"/>
                            </a:rPr>
                            <m:t>2</m:t>
                          </m:r>
                        </m:sup>
                      </m:sSubSup>
                    </m:oMath>
                  </m:oMathPara>
                </a14:m>
                <a:endParaRPr lang="en-GB" sz="2400" dirty="0"/>
              </a:p>
            </p:txBody>
          </p:sp>
        </mc:Choice>
        <mc:Fallback xmlns="">
          <p:sp>
            <p:nvSpPr>
              <p:cNvPr id="28" name="Rectangle 27">
                <a:extLst>
                  <a:ext uri="{FF2B5EF4-FFF2-40B4-BE49-F238E27FC236}">
                    <a16:creationId xmlns:a16="http://schemas.microsoft.com/office/drawing/2014/main" id="{8FFDDC71-E7F1-4764-92F1-885080A752C9}"/>
                  </a:ext>
                </a:extLst>
              </p:cNvPr>
              <p:cNvSpPr>
                <a:spLocks noRot="1" noChangeAspect="1" noMove="1" noResize="1" noEditPoints="1" noAdjustHandles="1" noChangeArrowheads="1" noChangeShapeType="1" noTextEdit="1"/>
              </p:cNvSpPr>
              <p:nvPr/>
            </p:nvSpPr>
            <p:spPr>
              <a:xfrm flipH="1">
                <a:off x="9190495" y="4278242"/>
                <a:ext cx="425071" cy="468975"/>
              </a:xfrm>
              <a:prstGeom prst="rect">
                <a:avLst/>
              </a:prstGeom>
              <a:blipFill>
                <a:blip r:embed="rId6"/>
                <a:stretch>
                  <a:fillRect r="-11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59CB82-930C-4CDB-8FDA-C35C87C5A6CF}"/>
                  </a:ext>
                </a:extLst>
              </p:cNvPr>
              <p:cNvSpPr txBox="1"/>
              <p:nvPr/>
            </p:nvSpPr>
            <p:spPr>
              <a:xfrm>
                <a:off x="9616795" y="5004590"/>
                <a:ext cx="1927259" cy="1459567"/>
              </a:xfrm>
              <a:prstGeom prst="rect">
                <a:avLst/>
              </a:prstGeom>
              <a:noFill/>
              <a:ln w="25400">
                <a:solidFill>
                  <a:schemeClr val="accent1"/>
                </a:solidFill>
              </a:ln>
            </p:spPr>
            <p:txBody>
              <a:bodyPr wrap="none" lIns="0" tIns="0" rIns="0" bIns="0" rtlCol="0">
                <a:spAutoFit/>
              </a:bodyPr>
              <a:lstStyle/>
              <a:p>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sSub>
                        <m:sSubPr>
                          <m:ctrlPr>
                            <a:rPr lang="en-GB" b="0"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𝑇</m:t>
                          </m:r>
                        </m:e>
                        <m:sub>
                          <m:r>
                            <a:rPr lang="en-GB" b="0" i="1" smtClean="0">
                              <a:solidFill>
                                <a:srgbClr val="0070C0"/>
                              </a:solidFill>
                              <a:latin typeface="Cambria Math" panose="02040503050406030204" pitchFamily="18" charset="0"/>
                            </a:rPr>
                            <m:t>𝑂</m:t>
                          </m:r>
                        </m:sub>
                      </m:sSub>
                      <m:f>
                        <m:fPr>
                          <m:ctrlPr>
                            <a:rPr lang="en-GB" b="0" i="1" smtClean="0">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𝑇</m:t>
                              </m:r>
                            </m:sub>
                            <m:sup>
                              <m:r>
                                <a:rPr lang="en-GB" i="1">
                                  <a:latin typeface="Cambria Math" panose="02040503050406030204" pitchFamily="18" charset="0"/>
                                </a:rPr>
                                <m:t>2</m:t>
                              </m:r>
                            </m:sup>
                          </m:sSubSup>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  </m:t>
                              </m:r>
                              <m:r>
                                <a:rPr lang="en-GB" i="1">
                                  <a:solidFill>
                                    <a:srgbClr val="0070C0"/>
                                  </a:solidFill>
                                  <a:latin typeface="Cambria Math" panose="02040503050406030204" pitchFamily="18" charset="0"/>
                                </a:rPr>
                                <m:t>𝑅</m:t>
                              </m:r>
                            </m:e>
                            <m:sub>
                              <m:r>
                                <a:rPr lang="en-GB" i="1">
                                  <a:solidFill>
                                    <a:srgbClr val="0070C0"/>
                                  </a:solidFill>
                                  <a:latin typeface="Cambria Math" panose="02040503050406030204" pitchFamily="18" charset="0"/>
                                </a:rPr>
                                <m:t>𝑂</m:t>
                              </m:r>
                            </m:sub>
                          </m:sSub>
                          <m:sSub>
                            <m:sSubPr>
                              <m:ctrlPr>
                                <a:rPr lang="en-GB" i="1">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  </m:t>
                              </m:r>
                              <m:r>
                                <a:rPr lang="en-GB" i="1">
                                  <a:solidFill>
                                    <a:srgbClr val="0070C0"/>
                                  </a:solidFill>
                                  <a:latin typeface="Cambria Math" panose="02040503050406030204" pitchFamily="18" charset="0"/>
                                  <a:ea typeface="Cambria Math" panose="02040503050406030204" pitchFamily="18" charset="0"/>
                                </a:rPr>
                                <m:t>∆</m:t>
                              </m:r>
                              <m:r>
                                <a:rPr lang="en-GB" i="1">
                                  <a:solidFill>
                                    <a:srgbClr val="0070C0"/>
                                  </a:solidFill>
                                  <a:latin typeface="Cambria Math" panose="02040503050406030204" pitchFamily="18" charset="0"/>
                                  <a:ea typeface="Cambria Math" panose="02040503050406030204" pitchFamily="18" charset="0"/>
                                </a:rPr>
                                <m:t>𝑓</m:t>
                              </m:r>
                            </m:e>
                            <m:sub>
                              <m:r>
                                <a:rPr lang="en-GB" i="1">
                                  <a:solidFill>
                                    <a:srgbClr val="0070C0"/>
                                  </a:solidFill>
                                  <a:latin typeface="Cambria Math" panose="02040503050406030204" pitchFamily="18" charset="0"/>
                                </a:rPr>
                                <m:t>2</m:t>
                              </m:r>
                            </m:sub>
                          </m:sSub>
                        </m:num>
                        <m:den>
                          <m:sSubSup>
                            <m:sSubSupPr>
                              <m:ctrlPr>
                                <a:rPr lang="en-GB" i="1" smtClean="0">
                                  <a:solidFill>
                                    <a:srgbClr val="0070C0"/>
                                  </a:solidFill>
                                  <a:latin typeface="Cambria Math" panose="02040503050406030204" pitchFamily="18" charset="0"/>
                                </a:rPr>
                              </m:ctrlPr>
                            </m:sSubSupPr>
                            <m:e>
                              <m:r>
                                <a:rPr lang="en-GB" i="1">
                                  <a:solidFill>
                                    <a:srgbClr val="0070C0"/>
                                  </a:solidFill>
                                  <a:latin typeface="Cambria Math" panose="02040503050406030204" pitchFamily="18" charset="0"/>
                                </a:rPr>
                                <m:t>𝑣</m:t>
                              </m:r>
                            </m:e>
                            <m:sub>
                              <m:r>
                                <a:rPr lang="en-GB" i="1">
                                  <a:solidFill>
                                    <a:srgbClr val="0070C0"/>
                                  </a:solidFill>
                                  <a:latin typeface="Cambria Math" panose="02040503050406030204" pitchFamily="18" charset="0"/>
                                </a:rPr>
                                <m:t>0</m:t>
                              </m:r>
                            </m:sub>
                            <m:sup>
                              <m:r>
                                <a:rPr lang="en-GB" i="1">
                                  <a:solidFill>
                                    <a:srgbClr val="0070C0"/>
                                  </a:solidFill>
                                  <a:latin typeface="Cambria Math" panose="02040503050406030204" pitchFamily="18" charset="0"/>
                                </a:rPr>
                                <m:t>2</m:t>
                              </m:r>
                            </m:sup>
                          </m:sSubSup>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𝑠</m:t>
                              </m:r>
                            </m:sub>
                          </m:sSub>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e>
                            <m:sub>
                              <m:r>
                                <a:rPr lang="en-GB" i="1">
                                  <a:latin typeface="Cambria Math" panose="02040503050406030204" pitchFamily="18" charset="0"/>
                                </a:rPr>
                                <m:t>1</m:t>
                              </m:r>
                            </m:sub>
                          </m:sSub>
                        </m:den>
                      </m:f>
                    </m:oMath>
                  </m:oMathPara>
                </a14:m>
                <a:endParaRPr lang="en-GB" b="0" dirty="0"/>
              </a:p>
              <a:p>
                <a:endParaRPr lang="en-GB" dirty="0"/>
              </a:p>
              <a:p>
                <a:endParaRPr lang="en-GB" dirty="0"/>
              </a:p>
            </p:txBody>
          </p:sp>
        </mc:Choice>
        <mc:Fallback xmlns="">
          <p:sp>
            <p:nvSpPr>
              <p:cNvPr id="3" name="TextBox 2">
                <a:extLst>
                  <a:ext uri="{FF2B5EF4-FFF2-40B4-BE49-F238E27FC236}">
                    <a16:creationId xmlns:a16="http://schemas.microsoft.com/office/drawing/2014/main" id="{0759CB82-930C-4CDB-8FDA-C35C87C5A6CF}"/>
                  </a:ext>
                </a:extLst>
              </p:cNvPr>
              <p:cNvSpPr txBox="1">
                <a:spLocks noRot="1" noChangeAspect="1" noMove="1" noResize="1" noEditPoints="1" noAdjustHandles="1" noChangeArrowheads="1" noChangeShapeType="1" noTextEdit="1"/>
              </p:cNvSpPr>
              <p:nvPr/>
            </p:nvSpPr>
            <p:spPr>
              <a:xfrm>
                <a:off x="9616795" y="5004590"/>
                <a:ext cx="1927259" cy="1459567"/>
              </a:xfrm>
              <a:prstGeom prst="rect">
                <a:avLst/>
              </a:prstGeom>
              <a:blipFill>
                <a:blip r:embed="rId7"/>
                <a:stretch>
                  <a:fillRect/>
                </a:stretch>
              </a:blipFill>
              <a:ln w="25400">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5C3AE0-CE6D-41AE-91B6-D2344ED734CF}"/>
                  </a:ext>
                </a:extLst>
              </p:cNvPr>
              <p:cNvSpPr txBox="1"/>
              <p:nvPr/>
            </p:nvSpPr>
            <p:spPr>
              <a:xfrm>
                <a:off x="9621364" y="5001231"/>
                <a:ext cx="1916807" cy="1459567"/>
              </a:xfrm>
              <a:prstGeom prst="rect">
                <a:avLst/>
              </a:prstGeom>
              <a:solidFill>
                <a:schemeClr val="bg1"/>
              </a:solidFill>
              <a:ln w="25400">
                <a:solidFill>
                  <a:schemeClr val="accent1"/>
                </a:solidFill>
              </a:ln>
            </p:spPr>
            <p:txBody>
              <a:bodyPr wrap="square" lIns="0" tIns="0" rIns="0" bIns="0" rtlCol="0">
                <a:spAutoFit/>
              </a:bodyPr>
              <a:lstStyle/>
              <a:p>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sSub>
                        <m:sSubPr>
                          <m:ctrlPr>
                            <a:rPr lang="en-GB" b="0"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𝑇</m:t>
                          </m:r>
                        </m:e>
                        <m:sub>
                          <m:r>
                            <a:rPr lang="en-GB" b="0" i="1" smtClean="0">
                              <a:solidFill>
                                <a:srgbClr val="0070C0"/>
                              </a:solidFill>
                              <a:latin typeface="Cambria Math" panose="02040503050406030204" pitchFamily="18" charset="0"/>
                            </a:rPr>
                            <m:t>𝑂</m:t>
                          </m:r>
                        </m:sub>
                      </m:sSub>
                      <m:f>
                        <m:fPr>
                          <m:ctrlPr>
                            <a:rPr lang="en-GB" b="0" i="1" smtClean="0">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𝑇</m:t>
                              </m:r>
                            </m:sub>
                            <m:sup>
                              <m:r>
                                <a:rPr lang="en-GB" i="1">
                                  <a:latin typeface="Cambria Math" panose="02040503050406030204" pitchFamily="18" charset="0"/>
                                </a:rPr>
                                <m:t>2</m:t>
                              </m:r>
                            </m:sup>
                          </m:sSubSup>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  </m:t>
                              </m:r>
                              <m:r>
                                <a:rPr lang="en-GB" i="1">
                                  <a:solidFill>
                                    <a:srgbClr val="0070C0"/>
                                  </a:solidFill>
                                  <a:latin typeface="Cambria Math" panose="02040503050406030204" pitchFamily="18" charset="0"/>
                                </a:rPr>
                                <m:t>𝑅</m:t>
                              </m:r>
                            </m:e>
                            <m:sub>
                              <m:r>
                                <a:rPr lang="en-GB" i="1">
                                  <a:solidFill>
                                    <a:srgbClr val="0070C0"/>
                                  </a:solidFill>
                                  <a:latin typeface="Cambria Math" panose="02040503050406030204" pitchFamily="18" charset="0"/>
                                </a:rPr>
                                <m:t>𝑂</m:t>
                              </m:r>
                            </m:sub>
                          </m:sSub>
                        </m:num>
                        <m:den>
                          <m:sSubSup>
                            <m:sSubSupPr>
                              <m:ctrlPr>
                                <a:rPr lang="en-GB" i="1" smtClean="0">
                                  <a:solidFill>
                                    <a:srgbClr val="0070C0"/>
                                  </a:solidFill>
                                  <a:latin typeface="Cambria Math" panose="02040503050406030204" pitchFamily="18" charset="0"/>
                                </a:rPr>
                              </m:ctrlPr>
                            </m:sSubSupPr>
                            <m:e>
                              <m:r>
                                <a:rPr lang="en-GB" i="1">
                                  <a:solidFill>
                                    <a:srgbClr val="0070C0"/>
                                  </a:solidFill>
                                  <a:latin typeface="Cambria Math" panose="02040503050406030204" pitchFamily="18" charset="0"/>
                                </a:rPr>
                                <m:t>𝑣</m:t>
                              </m:r>
                            </m:e>
                            <m:sub>
                              <m:r>
                                <a:rPr lang="en-GB" i="1">
                                  <a:solidFill>
                                    <a:srgbClr val="0070C0"/>
                                  </a:solidFill>
                                  <a:latin typeface="Cambria Math" panose="02040503050406030204" pitchFamily="18" charset="0"/>
                                </a:rPr>
                                <m:t>0</m:t>
                              </m:r>
                            </m:sub>
                            <m:sup>
                              <m:r>
                                <a:rPr lang="en-GB" i="1">
                                  <a:solidFill>
                                    <a:srgbClr val="0070C0"/>
                                  </a:solidFill>
                                  <a:latin typeface="Cambria Math" panose="02040503050406030204" pitchFamily="18" charset="0"/>
                                </a:rPr>
                                <m:t>2</m:t>
                              </m:r>
                            </m:sup>
                          </m:sSubSup>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𝑠</m:t>
                              </m:r>
                            </m:sub>
                          </m:sSub>
                          <m:r>
                            <a:rPr lang="en-GB" b="0" i="1" smtClean="0">
                              <a:latin typeface="Cambria Math" panose="02040503050406030204" pitchFamily="18" charset="0"/>
                            </a:rPr>
                            <m:t>  </m:t>
                          </m:r>
                        </m:den>
                      </m:f>
                    </m:oMath>
                  </m:oMathPara>
                </a14:m>
                <a:endParaRPr lang="en-GB" b="0" dirty="0"/>
              </a:p>
              <a:p>
                <a:r>
                  <a:rPr lang="en-GB" i="1" dirty="0">
                    <a:solidFill>
                      <a:srgbClr val="FF0000"/>
                    </a:solidFill>
                  </a:rPr>
                  <a:t>    if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𝑓</m:t>
                        </m:r>
                      </m:e>
                      <m:sub>
                        <m:r>
                          <a:rPr lang="en-GB" i="1">
                            <a:solidFill>
                              <a:srgbClr val="FF0000"/>
                            </a:solidFill>
                            <a:latin typeface="Cambria Math" panose="02040503050406030204" pitchFamily="18" charset="0"/>
                          </a:rPr>
                          <m:t>1</m:t>
                        </m:r>
                      </m:sub>
                    </m:sSub>
                  </m:oMath>
                </a14:m>
                <a:r>
                  <a:rPr lang="en-GB" i="1" dirty="0">
                    <a:solidFill>
                      <a:srgbClr val="FF0000"/>
                    </a:solidFill>
                  </a:rPr>
                  <a:t>= </a:t>
                </a:r>
                <a14:m>
                  <m:oMath xmlns:m="http://schemas.openxmlformats.org/officeDocument/2006/math">
                    <m:sSub>
                      <m:sSubPr>
                        <m:ctrlPr>
                          <a:rPr lang="en-GB"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ea typeface="Cambria Math" panose="02040503050406030204" pitchFamily="18" charset="0"/>
                          </a:rPr>
                          <m:t>∆</m:t>
                        </m:r>
                        <m:r>
                          <a:rPr lang="en-GB" i="1">
                            <a:solidFill>
                              <a:srgbClr val="FF0000"/>
                            </a:solidFill>
                            <a:latin typeface="Cambria Math" panose="02040503050406030204" pitchFamily="18" charset="0"/>
                            <a:ea typeface="Cambria Math" panose="02040503050406030204" pitchFamily="18" charset="0"/>
                          </a:rPr>
                          <m:t>𝑓</m:t>
                        </m:r>
                      </m:e>
                      <m:sub>
                        <m:r>
                          <a:rPr lang="en-GB" i="1">
                            <a:solidFill>
                              <a:srgbClr val="FF0000"/>
                            </a:solidFill>
                            <a:latin typeface="Cambria Math" panose="02040503050406030204" pitchFamily="18" charset="0"/>
                          </a:rPr>
                          <m:t>2</m:t>
                        </m:r>
                      </m:sub>
                    </m:sSub>
                  </m:oMath>
                </a14:m>
                <a:endParaRPr lang="en-GB" i="1" dirty="0">
                  <a:solidFill>
                    <a:srgbClr val="FF0000"/>
                  </a:solidFill>
                </a:endParaRPr>
              </a:p>
              <a:p>
                <a:endParaRPr lang="en-GB" i="1" dirty="0">
                  <a:solidFill>
                    <a:srgbClr val="FF0000"/>
                  </a:solidFill>
                </a:endParaRPr>
              </a:p>
            </p:txBody>
          </p:sp>
        </mc:Choice>
        <mc:Fallback xmlns="">
          <p:sp>
            <p:nvSpPr>
              <p:cNvPr id="15" name="TextBox 14">
                <a:extLst>
                  <a:ext uri="{FF2B5EF4-FFF2-40B4-BE49-F238E27FC236}">
                    <a16:creationId xmlns:a16="http://schemas.microsoft.com/office/drawing/2014/main" id="{7F5C3AE0-CE6D-41AE-91B6-D2344ED734CF}"/>
                  </a:ext>
                </a:extLst>
              </p:cNvPr>
              <p:cNvSpPr txBox="1">
                <a:spLocks noRot="1" noChangeAspect="1" noMove="1" noResize="1" noEditPoints="1" noAdjustHandles="1" noChangeArrowheads="1" noChangeShapeType="1" noTextEdit="1"/>
              </p:cNvSpPr>
              <p:nvPr/>
            </p:nvSpPr>
            <p:spPr>
              <a:xfrm>
                <a:off x="9621364" y="5001231"/>
                <a:ext cx="1916807" cy="1459567"/>
              </a:xfrm>
              <a:prstGeom prst="rect">
                <a:avLst/>
              </a:prstGeom>
              <a:blipFill>
                <a:blip r:embed="rId8"/>
                <a:stretch>
                  <a:fillRect/>
                </a:stretch>
              </a:blipFill>
              <a:ln w="25400">
                <a:solidFill>
                  <a:schemeClr val="accent1"/>
                </a:solidFill>
              </a:ln>
            </p:spPr>
            <p:txBody>
              <a:bodyPr/>
              <a:lstStyle/>
              <a:p>
                <a:r>
                  <a:rPr lang="en-GB">
                    <a:noFill/>
                  </a:rPr>
                  <a:t> </a:t>
                </a:r>
              </a:p>
            </p:txBody>
          </p:sp>
        </mc:Fallback>
      </mc:AlternateContent>
      <p:pic>
        <p:nvPicPr>
          <p:cNvPr id="16" name="Picture 15">
            <a:extLst>
              <a:ext uri="{FF2B5EF4-FFF2-40B4-BE49-F238E27FC236}">
                <a16:creationId xmlns:a16="http://schemas.microsoft.com/office/drawing/2014/main" id="{60D79228-2EA5-40FE-A2C9-08989D251629}"/>
              </a:ext>
            </a:extLst>
          </p:cNvPr>
          <p:cNvPicPr>
            <a:picLocks noChangeAspect="1"/>
          </p:cNvPicPr>
          <p:nvPr/>
        </p:nvPicPr>
        <p:blipFill>
          <a:blip r:embed="rId9"/>
          <a:stretch>
            <a:fillRect/>
          </a:stretch>
        </p:blipFill>
        <p:spPr>
          <a:xfrm>
            <a:off x="2946443" y="2538000"/>
            <a:ext cx="6299114" cy="4320000"/>
          </a:xfrm>
          <a:prstGeom prst="rect">
            <a:avLst/>
          </a:prstGeom>
        </p:spPr>
      </p:pic>
      <p:pic>
        <p:nvPicPr>
          <p:cNvPr id="18" name="Picture 17">
            <a:extLst>
              <a:ext uri="{FF2B5EF4-FFF2-40B4-BE49-F238E27FC236}">
                <a16:creationId xmlns:a16="http://schemas.microsoft.com/office/drawing/2014/main" id="{2611C4CD-0ECB-4135-83C5-F1837C8E6309}"/>
              </a:ext>
            </a:extLst>
          </p:cNvPr>
          <p:cNvPicPr>
            <a:picLocks noChangeAspect="1"/>
          </p:cNvPicPr>
          <p:nvPr/>
        </p:nvPicPr>
        <p:blipFill>
          <a:blip r:embed="rId10"/>
          <a:stretch>
            <a:fillRect/>
          </a:stretch>
        </p:blipFill>
        <p:spPr>
          <a:xfrm>
            <a:off x="2946443" y="2538000"/>
            <a:ext cx="6299114" cy="4320000"/>
          </a:xfrm>
          <a:prstGeom prst="rect">
            <a:avLst/>
          </a:prstGeom>
        </p:spPr>
      </p:pic>
      <p:pic>
        <p:nvPicPr>
          <p:cNvPr id="19" name="Picture 18">
            <a:extLst>
              <a:ext uri="{FF2B5EF4-FFF2-40B4-BE49-F238E27FC236}">
                <a16:creationId xmlns:a16="http://schemas.microsoft.com/office/drawing/2014/main" id="{9B244832-A093-4D54-99A4-FDF23584E2C5}"/>
              </a:ext>
            </a:extLst>
          </p:cNvPr>
          <p:cNvPicPr>
            <a:picLocks noChangeAspect="1"/>
          </p:cNvPicPr>
          <p:nvPr/>
        </p:nvPicPr>
        <p:blipFill>
          <a:blip r:embed="rId11"/>
          <a:stretch>
            <a:fillRect/>
          </a:stretch>
        </p:blipFill>
        <p:spPr>
          <a:xfrm>
            <a:off x="2941752" y="2538000"/>
            <a:ext cx="6119311" cy="4320000"/>
          </a:xfrm>
          <a:prstGeom prst="rect">
            <a:avLst/>
          </a:prstGeom>
        </p:spPr>
      </p:pic>
    </p:spTree>
    <p:extLst>
      <p:ext uri="{BB962C8B-B14F-4D97-AF65-F5344CB8AC3E}">
        <p14:creationId xmlns:p14="http://schemas.microsoft.com/office/powerpoint/2010/main" val="165321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9476456" cy="1400530"/>
          </a:xfrm>
        </p:spPr>
        <p:txBody>
          <a:bodyPr anchor="ctr">
            <a:normAutofit/>
          </a:bodyPr>
          <a:lstStyle/>
          <a:p>
            <a:r>
              <a:rPr lang="en-GB" dirty="0">
                <a:solidFill>
                  <a:srgbClr val="FFFFFF"/>
                </a:solidFill>
              </a:rPr>
              <a:t>Metrosol’s JNT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119E019-4380-401E-B4B7-3E4DDBE5E3BE}"/>
                  </a:ext>
                </a:extLst>
              </p:cNvPr>
              <p:cNvSpPr/>
              <p:nvPr/>
            </p:nvSpPr>
            <p:spPr>
              <a:xfrm>
                <a:off x="9114274" y="3988121"/>
                <a:ext cx="601703" cy="466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sz="2400" i="1">
                              <a:latin typeface="Cambria Math" panose="02040503050406030204" pitchFamily="18" charset="0"/>
                            </a:rPr>
                          </m:ctrlPr>
                        </m:sSubSupPr>
                        <m:e>
                          <m:r>
                            <a:rPr lang="en-GB" sz="2400" i="1">
                              <a:latin typeface="Cambria Math" panose="02040503050406030204" pitchFamily="18" charset="0"/>
                            </a:rPr>
                            <m:t>𝑣</m:t>
                          </m:r>
                        </m:e>
                        <m:sub>
                          <m:r>
                            <a:rPr lang="en-GB" sz="2400" i="1">
                              <a:latin typeface="Cambria Math" panose="02040503050406030204" pitchFamily="18" charset="0"/>
                            </a:rPr>
                            <m:t>𝑇</m:t>
                          </m:r>
                        </m:sub>
                        <m:sup>
                          <m:r>
                            <a:rPr lang="en-GB" sz="2400" i="1">
                              <a:latin typeface="Cambria Math" panose="02040503050406030204" pitchFamily="18" charset="0"/>
                            </a:rPr>
                            <m:t>2</m:t>
                          </m:r>
                        </m:sup>
                      </m:sSubSup>
                    </m:oMath>
                  </m:oMathPara>
                </a14:m>
                <a:endParaRPr lang="en-GB" dirty="0"/>
              </a:p>
            </p:txBody>
          </p:sp>
        </mc:Choice>
        <mc:Fallback xmlns="">
          <p:sp>
            <p:nvSpPr>
              <p:cNvPr id="23" name="Rectangle 22">
                <a:extLst>
                  <a:ext uri="{FF2B5EF4-FFF2-40B4-BE49-F238E27FC236}">
                    <a16:creationId xmlns:a16="http://schemas.microsoft.com/office/drawing/2014/main" id="{1119E019-4380-401E-B4B7-3E4DDBE5E3BE}"/>
                  </a:ext>
                </a:extLst>
              </p:cNvPr>
              <p:cNvSpPr>
                <a:spLocks noRot="1" noChangeAspect="1" noMove="1" noResize="1" noEditPoints="1" noAdjustHandles="1" noChangeArrowheads="1" noChangeShapeType="1" noTextEdit="1"/>
              </p:cNvSpPr>
              <p:nvPr/>
            </p:nvSpPr>
            <p:spPr>
              <a:xfrm>
                <a:off x="9114274" y="3988121"/>
                <a:ext cx="601703" cy="466859"/>
              </a:xfrm>
              <a:prstGeom prst="rect">
                <a:avLst/>
              </a:prstGeom>
              <a:blipFill>
                <a:blip r:embed="rId3"/>
                <a:stretch>
                  <a:fillRect b="-5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8FFDDC71-E7F1-4764-92F1-885080A752C9}"/>
                  </a:ext>
                </a:extLst>
              </p:cNvPr>
              <p:cNvSpPr/>
              <p:nvPr/>
            </p:nvSpPr>
            <p:spPr>
              <a:xfrm flipH="1">
                <a:off x="9185841" y="4706818"/>
                <a:ext cx="425071" cy="46897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400" i="1" smtClean="0">
                              <a:solidFill>
                                <a:srgbClr val="0070C0"/>
                              </a:solidFill>
                              <a:latin typeface="Cambria Math" panose="02040503050406030204" pitchFamily="18" charset="0"/>
                            </a:rPr>
                          </m:ctrlPr>
                        </m:sSubSupPr>
                        <m:e>
                          <m:r>
                            <a:rPr lang="en-GB" sz="2400" i="1">
                              <a:solidFill>
                                <a:srgbClr val="0070C0"/>
                              </a:solidFill>
                              <a:latin typeface="Cambria Math" panose="02040503050406030204" pitchFamily="18" charset="0"/>
                            </a:rPr>
                            <m:t>𝑣</m:t>
                          </m:r>
                        </m:e>
                        <m:sub>
                          <m:r>
                            <a:rPr lang="en-GB" sz="2400" b="0" i="1" smtClean="0">
                              <a:solidFill>
                                <a:srgbClr val="0070C0"/>
                              </a:solidFill>
                              <a:latin typeface="Cambria Math" panose="02040503050406030204" pitchFamily="18" charset="0"/>
                            </a:rPr>
                            <m:t>𝑜</m:t>
                          </m:r>
                        </m:sub>
                        <m:sup>
                          <m:r>
                            <a:rPr lang="en-GB" sz="2400" i="1">
                              <a:solidFill>
                                <a:srgbClr val="0070C0"/>
                              </a:solidFill>
                              <a:latin typeface="Cambria Math" panose="02040503050406030204" pitchFamily="18" charset="0"/>
                            </a:rPr>
                            <m:t>2</m:t>
                          </m:r>
                        </m:sup>
                      </m:sSubSup>
                    </m:oMath>
                  </m:oMathPara>
                </a14:m>
                <a:endParaRPr lang="en-GB" sz="2400" dirty="0"/>
              </a:p>
            </p:txBody>
          </p:sp>
        </mc:Choice>
        <mc:Fallback xmlns="">
          <p:sp>
            <p:nvSpPr>
              <p:cNvPr id="28" name="Rectangle 27">
                <a:extLst>
                  <a:ext uri="{FF2B5EF4-FFF2-40B4-BE49-F238E27FC236}">
                    <a16:creationId xmlns:a16="http://schemas.microsoft.com/office/drawing/2014/main" id="{8FFDDC71-E7F1-4764-92F1-885080A752C9}"/>
                  </a:ext>
                </a:extLst>
              </p:cNvPr>
              <p:cNvSpPr>
                <a:spLocks noRot="1" noChangeAspect="1" noMove="1" noResize="1" noEditPoints="1" noAdjustHandles="1" noChangeArrowheads="1" noChangeShapeType="1" noTextEdit="1"/>
              </p:cNvSpPr>
              <p:nvPr/>
            </p:nvSpPr>
            <p:spPr>
              <a:xfrm flipH="1">
                <a:off x="9185841" y="4706818"/>
                <a:ext cx="425071" cy="468975"/>
              </a:xfrm>
              <a:prstGeom prst="rect">
                <a:avLst/>
              </a:prstGeom>
              <a:blipFill>
                <a:blip r:embed="rId4"/>
                <a:stretch>
                  <a:fillRect r="-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59CB82-930C-4CDB-8FDA-C35C87C5A6CF}"/>
                  </a:ext>
                </a:extLst>
              </p:cNvPr>
              <p:cNvSpPr txBox="1"/>
              <p:nvPr/>
            </p:nvSpPr>
            <p:spPr>
              <a:xfrm>
                <a:off x="9937826" y="3716226"/>
                <a:ext cx="1630575" cy="1498424"/>
              </a:xfrm>
              <a:prstGeom prst="rect">
                <a:avLst/>
              </a:prstGeom>
              <a:noFill/>
              <a:ln w="25400">
                <a:solidFill>
                  <a:schemeClr val="accent1"/>
                </a:solidFill>
              </a:ln>
            </p:spPr>
            <p:txBody>
              <a:bodyPr wrap="none" lIns="0" tIns="0" rIns="0" bIns="0" rtlCol="0">
                <a:spAutoFit/>
              </a:bodyPr>
              <a:lstStyle/>
              <a:p>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𝑇</m:t>
                                  </m:r>
                                </m:sub>
                              </m:sSub>
                            </m:e>
                            <m:sup>
                              <m:r>
                                <a:rPr lang="en-GB" b="0" i="1" smtClean="0">
                                  <a:latin typeface="Cambria Math" panose="02040503050406030204" pitchFamily="18" charset="0"/>
                                </a:rPr>
                                <m:t>2</m:t>
                              </m:r>
                            </m:sup>
                          </m:sSup>
                        </m:num>
                        <m:den>
                          <m:sSup>
                            <m:sSupPr>
                              <m:ctrlPr>
                                <a:rPr lang="en-GB" i="1" smtClean="0">
                                  <a:solidFill>
                                    <a:srgbClr val="0070C0"/>
                                  </a:solidFill>
                                  <a:latin typeface="Cambria Math" panose="02040503050406030204" pitchFamily="18" charset="0"/>
                                </a:rPr>
                              </m:ctrlPr>
                            </m:sSupPr>
                            <m:e>
                              <m:sSub>
                                <m:sSubPr>
                                  <m:ctrlPr>
                                    <a:rPr lang="en-GB" i="1" smtClean="0">
                                      <a:solidFill>
                                        <a:srgbClr val="0070C0"/>
                                      </a:solidFill>
                                      <a:latin typeface="Cambria Math" panose="02040503050406030204" pitchFamily="18" charset="0"/>
                                    </a:rPr>
                                  </m:ctrlPr>
                                </m:sSubPr>
                                <m:e>
                                  <m:r>
                                    <a:rPr lang="en-GB" b="0" i="1" smtClean="0">
                                      <a:solidFill>
                                        <a:srgbClr val="0070C0"/>
                                      </a:solidFill>
                                      <a:latin typeface="Cambria Math" panose="02040503050406030204" pitchFamily="18" charset="0"/>
                                    </a:rPr>
                                    <m:t>𝑣</m:t>
                                  </m:r>
                                </m:e>
                                <m:sub>
                                  <m:r>
                                    <a:rPr lang="en-GB" b="0" i="1" smtClean="0">
                                      <a:solidFill>
                                        <a:srgbClr val="0070C0"/>
                                      </a:solidFill>
                                      <a:latin typeface="Cambria Math" panose="02040503050406030204" pitchFamily="18" charset="0"/>
                                    </a:rPr>
                                    <m:t>0</m:t>
                                  </m:r>
                                </m:sub>
                              </m:sSub>
                            </m:e>
                            <m:sup>
                              <m:r>
                                <a:rPr lang="en-GB" b="0" i="1" smtClean="0">
                                  <a:solidFill>
                                    <a:srgbClr val="0070C0"/>
                                  </a:solidFill>
                                  <a:latin typeface="Cambria Math" panose="02040503050406030204" pitchFamily="18" charset="0"/>
                                </a:rPr>
                                <m:t>2</m:t>
                              </m:r>
                            </m:sup>
                          </m:sSup>
                          <m:r>
                            <a:rPr lang="en-GB" b="0" i="1" smtClean="0">
                              <a:solidFill>
                                <a:srgbClr val="0070C0"/>
                              </a:solidFill>
                              <a:latin typeface="Cambria Math" panose="02040503050406030204" pitchFamily="18" charset="0"/>
                            </a:rPr>
                            <m:t> </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𝑖</m:t>
                                  </m:r>
                                </m:e>
                                <m:sub>
                                  <m:r>
                                    <a:rPr lang="en-GB" b="0" i="1" smtClean="0">
                                      <a:latin typeface="Cambria Math" panose="02040503050406030204" pitchFamily="18" charset="0"/>
                                    </a:rPr>
                                    <m:t>0</m:t>
                                  </m:r>
                                </m:sub>
                              </m:sSub>
                            </m:e>
                            <m:sup>
                              <m:r>
                                <a:rPr lang="en-GB" b="0" i="1" smtClean="0">
                                  <a:latin typeface="Cambria Math" panose="02040503050406030204" pitchFamily="18" charset="0"/>
                                </a:rPr>
                                <m:t>2</m:t>
                              </m:r>
                            </m:sup>
                          </m:sSup>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𝑆</m:t>
                              </m:r>
                            </m:sub>
                          </m:sSub>
                        </m:num>
                        <m:den>
                          <m:r>
                            <a:rPr lang="en-GB" b="0" i="1" smtClean="0">
                              <a:latin typeface="Cambria Math" panose="02040503050406030204" pitchFamily="18" charset="0"/>
                            </a:rPr>
                            <m:t>4 </m:t>
                          </m:r>
                          <m:r>
                            <a:rPr lang="en-GB" b="0" i="1" smtClean="0">
                              <a:latin typeface="Cambria Math" panose="02040503050406030204" pitchFamily="18" charset="0"/>
                            </a:rPr>
                            <m:t>𝑘</m:t>
                          </m:r>
                        </m:den>
                      </m:f>
                    </m:oMath>
                  </m:oMathPara>
                </a14:m>
                <a:endParaRPr lang="en-GB" b="0" dirty="0"/>
              </a:p>
              <a:p>
                <a:endParaRPr lang="en-GB" dirty="0"/>
              </a:p>
              <a:p>
                <a:r>
                  <a:rPr lang="en-GB" dirty="0"/>
                  <a:t> </a:t>
                </a:r>
              </a:p>
            </p:txBody>
          </p:sp>
        </mc:Choice>
        <mc:Fallback xmlns="">
          <p:sp>
            <p:nvSpPr>
              <p:cNvPr id="3" name="TextBox 2">
                <a:extLst>
                  <a:ext uri="{FF2B5EF4-FFF2-40B4-BE49-F238E27FC236}">
                    <a16:creationId xmlns:a16="http://schemas.microsoft.com/office/drawing/2014/main" id="{0759CB82-930C-4CDB-8FDA-C35C87C5A6CF}"/>
                  </a:ext>
                </a:extLst>
              </p:cNvPr>
              <p:cNvSpPr txBox="1">
                <a:spLocks noRot="1" noChangeAspect="1" noMove="1" noResize="1" noEditPoints="1" noAdjustHandles="1" noChangeArrowheads="1" noChangeShapeType="1" noTextEdit="1"/>
              </p:cNvSpPr>
              <p:nvPr/>
            </p:nvSpPr>
            <p:spPr>
              <a:xfrm>
                <a:off x="9937826" y="3716226"/>
                <a:ext cx="1630575" cy="1498424"/>
              </a:xfrm>
              <a:prstGeom prst="rect">
                <a:avLst/>
              </a:prstGeom>
              <a:blipFill>
                <a:blip r:embed="rId5"/>
                <a:stretch>
                  <a:fillRect/>
                </a:stretch>
              </a:blipFill>
              <a:ln w="25400">
                <a:solidFill>
                  <a:schemeClr val="accent1"/>
                </a:solidFill>
              </a:ln>
            </p:spPr>
            <p:txBody>
              <a:bodyPr/>
              <a:lstStyle/>
              <a:p>
                <a:r>
                  <a:rPr lang="en-GB">
                    <a:noFill/>
                  </a:rPr>
                  <a:t> </a:t>
                </a:r>
              </a:p>
            </p:txBody>
          </p:sp>
        </mc:Fallback>
      </mc:AlternateContent>
      <p:pic>
        <p:nvPicPr>
          <p:cNvPr id="5" name="Picture 4">
            <a:extLst>
              <a:ext uri="{FF2B5EF4-FFF2-40B4-BE49-F238E27FC236}">
                <a16:creationId xmlns:a16="http://schemas.microsoft.com/office/drawing/2014/main" id="{C545340F-7D57-47AF-8FF2-BD430F29E75B}"/>
              </a:ext>
            </a:extLst>
          </p:cNvPr>
          <p:cNvPicPr>
            <a:picLocks noChangeAspect="1"/>
          </p:cNvPicPr>
          <p:nvPr/>
        </p:nvPicPr>
        <p:blipFill>
          <a:blip r:embed="rId6"/>
          <a:stretch>
            <a:fillRect/>
          </a:stretch>
        </p:blipFill>
        <p:spPr>
          <a:xfrm>
            <a:off x="1375809" y="2538000"/>
            <a:ext cx="7885860" cy="4320000"/>
          </a:xfrm>
          <a:prstGeom prst="rect">
            <a:avLst/>
          </a:prstGeom>
        </p:spPr>
      </p:pic>
      <p:sp>
        <p:nvSpPr>
          <p:cNvPr id="4" name="Double Wave 3">
            <a:extLst>
              <a:ext uri="{FF2B5EF4-FFF2-40B4-BE49-F238E27FC236}">
                <a16:creationId xmlns:a16="http://schemas.microsoft.com/office/drawing/2014/main" id="{58B4E584-0492-4AA4-BDD9-B63D9509B064}"/>
              </a:ext>
            </a:extLst>
          </p:cNvPr>
          <p:cNvSpPr/>
          <p:nvPr/>
        </p:nvSpPr>
        <p:spPr>
          <a:xfrm rot="20411057">
            <a:off x="2773279" y="3429000"/>
            <a:ext cx="6710239" cy="1900989"/>
          </a:xfrm>
          <a:prstGeom prst="doubleWave">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rPr>
              <a:t>Patented Internationally</a:t>
            </a:r>
          </a:p>
        </p:txBody>
      </p:sp>
    </p:spTree>
    <p:extLst>
      <p:ext uri="{BB962C8B-B14F-4D97-AF65-F5344CB8AC3E}">
        <p14:creationId xmlns:p14="http://schemas.microsoft.com/office/powerpoint/2010/main" val="392383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JNT1 Proof of Principle Prototype: 2016</a:t>
            </a:r>
          </a:p>
        </p:txBody>
      </p:sp>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6096000" y="2305966"/>
            <a:ext cx="5027612" cy="4552034"/>
          </a:xfrm>
        </p:spPr>
        <p:txBody>
          <a:bodyPr>
            <a:normAutofit/>
          </a:bodyPr>
          <a:lstStyle/>
          <a:p>
            <a:pPr marL="0" indent="0">
              <a:buNone/>
            </a:pPr>
            <a:r>
              <a:rPr lang="en-GB" sz="2400" dirty="0"/>
              <a:t>TEMPMEKO 2016	(JNT1):			</a:t>
            </a:r>
          </a:p>
          <a:p>
            <a:pPr>
              <a:buClr>
                <a:srgbClr val="FF0000"/>
              </a:buClr>
            </a:pPr>
            <a:r>
              <a:rPr lang="en-GB" sz="2400" dirty="0"/>
              <a:t>35kg &amp; 70L</a:t>
            </a:r>
          </a:p>
          <a:p>
            <a:pPr>
              <a:buClr>
                <a:srgbClr val="FF0000"/>
              </a:buClr>
            </a:pPr>
            <a:r>
              <a:rPr lang="en-GB" sz="2400" dirty="0"/>
              <a:t>-20 to+120°C				</a:t>
            </a:r>
          </a:p>
          <a:p>
            <a:pPr>
              <a:lnSpc>
                <a:spcPct val="90000"/>
              </a:lnSpc>
              <a:buFont typeface="Arial" panose="020B0604020202020204" pitchFamily="34" charset="0"/>
              <a:buChar char="•"/>
            </a:pPr>
            <a:endParaRPr lang="en-GB" dirty="0">
              <a:solidFill>
                <a:schemeClr val="tx1"/>
              </a:solidFill>
            </a:endParaRPr>
          </a:p>
        </p:txBody>
      </p:sp>
      <p:pic>
        <p:nvPicPr>
          <p:cNvPr id="5" name="Picture 4" descr="A close up of a computer&#10;&#10;Description automatically generated">
            <a:extLst>
              <a:ext uri="{FF2B5EF4-FFF2-40B4-BE49-F238E27FC236}">
                <a16:creationId xmlns:a16="http://schemas.microsoft.com/office/drawing/2014/main" id="{96A333BE-08B5-417D-8540-46731C1F9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000" y="2358000"/>
            <a:ext cx="3375000" cy="4500000"/>
          </a:xfrm>
          <a:prstGeom prst="rect">
            <a:avLst/>
          </a:prstGeom>
        </p:spPr>
      </p:pic>
    </p:spTree>
    <p:extLst>
      <p:ext uri="{BB962C8B-B14F-4D97-AF65-F5344CB8AC3E}">
        <p14:creationId xmlns:p14="http://schemas.microsoft.com/office/powerpoint/2010/main" val="3118466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108732C-2C2D-42F9-BC9F-5F5276437770}"/>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Progress of JNT2 Programme</a:t>
            </a:r>
          </a:p>
        </p:txBody>
      </p:sp>
      <p:sp>
        <p:nvSpPr>
          <p:cNvPr id="3" name="Content Placeholder 2">
            <a:extLst>
              <a:ext uri="{FF2B5EF4-FFF2-40B4-BE49-F238E27FC236}">
                <a16:creationId xmlns:a16="http://schemas.microsoft.com/office/drawing/2014/main" id="{A6A05378-E95A-4E1F-83C0-CF8F98D2653B}"/>
              </a:ext>
            </a:extLst>
          </p:cNvPr>
          <p:cNvSpPr>
            <a:spLocks noGrp="1"/>
          </p:cNvSpPr>
          <p:nvPr>
            <p:ph idx="1"/>
          </p:nvPr>
        </p:nvSpPr>
        <p:spPr>
          <a:xfrm>
            <a:off x="6096001" y="2305966"/>
            <a:ext cx="5027612" cy="4552034"/>
          </a:xfrm>
        </p:spPr>
        <p:txBody>
          <a:bodyPr>
            <a:normAutofit/>
          </a:bodyPr>
          <a:lstStyle/>
          <a:p>
            <a:pPr marL="0" indent="0">
              <a:buNone/>
            </a:pPr>
            <a:r>
              <a:rPr lang="en-GB" sz="2400" dirty="0"/>
              <a:t>TEMPMEKO 2019 (JNT2):</a:t>
            </a:r>
          </a:p>
          <a:p>
            <a:pPr marL="0" indent="0">
              <a:buNone/>
            </a:pPr>
            <a:endParaRPr lang="en-GB" sz="2400" dirty="0"/>
          </a:p>
          <a:p>
            <a:pPr>
              <a:buClr>
                <a:srgbClr val="FF0000"/>
              </a:buClr>
            </a:pPr>
            <a:r>
              <a:rPr lang="en-GB" sz="2400"/>
              <a:t>&lt;1kg &amp; &lt;1L</a:t>
            </a:r>
            <a:endParaRPr lang="en-GB" sz="2400" dirty="0"/>
          </a:p>
          <a:p>
            <a:pPr>
              <a:buClr>
                <a:srgbClr val="FF0000"/>
              </a:buClr>
            </a:pPr>
            <a:r>
              <a:rPr lang="en-GB" sz="2400" dirty="0"/>
              <a:t>-100 to 1,000°C</a:t>
            </a:r>
          </a:p>
          <a:p>
            <a:pPr>
              <a:lnSpc>
                <a:spcPct val="90000"/>
              </a:lnSpc>
              <a:buFont typeface="Arial" panose="020B0604020202020204" pitchFamily="34" charset="0"/>
              <a:buChar char="•"/>
            </a:pPr>
            <a:endParaRPr lang="en-GB" dirty="0">
              <a:solidFill>
                <a:schemeClr val="tx1"/>
              </a:solidFill>
            </a:endParaRPr>
          </a:p>
        </p:txBody>
      </p:sp>
      <p:pic>
        <p:nvPicPr>
          <p:cNvPr id="17" name="Picture 16" descr="A picture containing indoor, wall&#10;&#10;Description automatically generated">
            <a:extLst>
              <a:ext uri="{FF2B5EF4-FFF2-40B4-BE49-F238E27FC236}">
                <a16:creationId xmlns:a16="http://schemas.microsoft.com/office/drawing/2014/main" id="{93BDD703-E3B7-42A8-80E6-15674698E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58083" y="2920500"/>
            <a:ext cx="4500000" cy="3375000"/>
          </a:xfrm>
          <a:prstGeom prst="rect">
            <a:avLst/>
          </a:prstGeom>
        </p:spPr>
      </p:pic>
    </p:spTree>
    <p:extLst>
      <p:ext uri="{BB962C8B-B14F-4D97-AF65-F5344CB8AC3E}">
        <p14:creationId xmlns:p14="http://schemas.microsoft.com/office/powerpoint/2010/main" val="3238206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FD84EB-404C-49FB-BCC3-392B351EB49C}"/>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b="0" i="0" kern="1200" dirty="0">
                <a:solidFill>
                  <a:srgbClr val="EBEBEB"/>
                </a:solidFill>
                <a:latin typeface="+mj-lt"/>
                <a:ea typeface="+mj-ea"/>
                <a:cs typeface="+mj-cs"/>
              </a:rPr>
              <a:t>EMC (immunity to EM Interference)</a:t>
            </a:r>
          </a:p>
        </p:txBody>
      </p:sp>
      <p:sp>
        <p:nvSpPr>
          <p:cNvPr id="15" name="Rectangle 1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Freeform: Shape 1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graphicFrame>
        <p:nvGraphicFramePr>
          <p:cNvPr id="3" name="Table 2">
            <a:extLst>
              <a:ext uri="{FF2B5EF4-FFF2-40B4-BE49-F238E27FC236}">
                <a16:creationId xmlns:a16="http://schemas.microsoft.com/office/drawing/2014/main" id="{88334AB0-F4A9-482C-8C53-8008BA0BBE96}"/>
              </a:ext>
            </a:extLst>
          </p:cNvPr>
          <p:cNvGraphicFramePr>
            <a:graphicFrameLocks noGrp="1"/>
          </p:cNvGraphicFramePr>
          <p:nvPr>
            <p:extLst>
              <p:ext uri="{D42A27DB-BD31-4B8C-83A1-F6EECF244321}">
                <p14:modId xmlns:p14="http://schemas.microsoft.com/office/powerpoint/2010/main" val="2327957361"/>
              </p:ext>
            </p:extLst>
          </p:nvPr>
        </p:nvGraphicFramePr>
        <p:xfrm>
          <a:off x="2032000" y="3036039"/>
          <a:ext cx="8127999" cy="1107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14248805"/>
                    </a:ext>
                  </a:extLst>
                </a:gridCol>
                <a:gridCol w="2709333">
                  <a:extLst>
                    <a:ext uri="{9D8B030D-6E8A-4147-A177-3AD203B41FA5}">
                      <a16:colId xmlns:a16="http://schemas.microsoft.com/office/drawing/2014/main" val="656093342"/>
                    </a:ext>
                  </a:extLst>
                </a:gridCol>
                <a:gridCol w="2709333">
                  <a:extLst>
                    <a:ext uri="{9D8B030D-6E8A-4147-A177-3AD203B41FA5}">
                      <a16:colId xmlns:a16="http://schemas.microsoft.com/office/drawing/2014/main" val="199793160"/>
                    </a:ext>
                  </a:extLst>
                </a:gridCol>
              </a:tblGrid>
              <a:tr h="274638">
                <a:tc>
                  <a:txBody>
                    <a:bodyPr/>
                    <a:lstStyle/>
                    <a:p>
                      <a:endParaRPr lang="en-GB" dirty="0"/>
                    </a:p>
                  </a:txBody>
                  <a:tcPr/>
                </a:tc>
                <a:tc>
                  <a:txBody>
                    <a:bodyPr/>
                    <a:lstStyle/>
                    <a:p>
                      <a:r>
                        <a:rPr lang="en-GB" dirty="0"/>
                        <a:t>Bandwidth = 100kHz</a:t>
                      </a:r>
                    </a:p>
                  </a:txBody>
                  <a:tcPr/>
                </a:tc>
                <a:tc>
                  <a:txBody>
                    <a:bodyPr/>
                    <a:lstStyle/>
                    <a:p>
                      <a:r>
                        <a:rPr lang="en-GB" dirty="0"/>
                        <a:t>Bandwidth = 1MHz</a:t>
                      </a:r>
                    </a:p>
                  </a:txBody>
                  <a:tcPr/>
                </a:tc>
                <a:extLst>
                  <a:ext uri="{0D108BD9-81ED-4DB2-BD59-A6C34878D82A}">
                    <a16:rowId xmlns:a16="http://schemas.microsoft.com/office/drawing/2014/main" val="2364962856"/>
                  </a:ext>
                </a:extLst>
              </a:tr>
              <a:tr h="370840">
                <a:tc>
                  <a:txBody>
                    <a:bodyPr/>
                    <a:lstStyle/>
                    <a:p>
                      <a:r>
                        <a:rPr lang="en-GB" dirty="0" err="1"/>
                        <a:t>Rsense</a:t>
                      </a:r>
                      <a:r>
                        <a:rPr lang="en-GB" dirty="0"/>
                        <a:t> = 100</a:t>
                      </a:r>
                      <a:r>
                        <a:rPr lang="el-GR" dirty="0"/>
                        <a:t>Ω</a:t>
                      </a:r>
                      <a:endParaRPr lang="en-GB" dirty="0"/>
                    </a:p>
                  </a:txBody>
                  <a:tcPr/>
                </a:tc>
                <a:tc>
                  <a:txBody>
                    <a:bodyPr/>
                    <a:lstStyle/>
                    <a:p>
                      <a:r>
                        <a:rPr lang="en-GB" dirty="0"/>
                        <a:t>8.4nV</a:t>
                      </a:r>
                    </a:p>
                  </a:txBody>
                  <a:tcPr/>
                </a:tc>
                <a:tc>
                  <a:txBody>
                    <a:bodyPr/>
                    <a:lstStyle/>
                    <a:p>
                      <a:r>
                        <a:rPr lang="en-GB" dirty="0"/>
                        <a:t>26.5nV</a:t>
                      </a:r>
                    </a:p>
                  </a:txBody>
                  <a:tcPr/>
                </a:tc>
                <a:extLst>
                  <a:ext uri="{0D108BD9-81ED-4DB2-BD59-A6C34878D82A}">
                    <a16:rowId xmlns:a16="http://schemas.microsoft.com/office/drawing/2014/main" val="219952629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err="1"/>
                        <a:t>Rsense</a:t>
                      </a:r>
                      <a:r>
                        <a:rPr lang="en-GB" dirty="0"/>
                        <a:t> = 5k</a:t>
                      </a:r>
                      <a:r>
                        <a:rPr lang="el-GR" dirty="0"/>
                        <a:t>Ω</a:t>
                      </a:r>
                      <a:endParaRPr lang="en-GB" dirty="0"/>
                    </a:p>
                  </a:txBody>
                  <a:tcPr/>
                </a:tc>
                <a:tc>
                  <a:txBody>
                    <a:bodyPr/>
                    <a:lstStyle/>
                    <a:p>
                      <a:r>
                        <a:rPr lang="en-GB" dirty="0"/>
                        <a:t>59.3nV</a:t>
                      </a:r>
                    </a:p>
                  </a:txBody>
                  <a:tcPr/>
                </a:tc>
                <a:tc>
                  <a:txBody>
                    <a:bodyPr/>
                    <a:lstStyle/>
                    <a:p>
                      <a:r>
                        <a:rPr lang="en-GB" dirty="0"/>
                        <a:t>187.5nV</a:t>
                      </a:r>
                    </a:p>
                  </a:txBody>
                  <a:tcPr/>
                </a:tc>
                <a:extLst>
                  <a:ext uri="{0D108BD9-81ED-4DB2-BD59-A6C34878D82A}">
                    <a16:rowId xmlns:a16="http://schemas.microsoft.com/office/drawing/2014/main" val="510443325"/>
                  </a:ext>
                </a:extLst>
              </a:tr>
            </a:tbl>
          </a:graphicData>
        </a:graphic>
      </p:graphicFrame>
      <p:sp>
        <p:nvSpPr>
          <p:cNvPr id="7" name="Content Placeholder 6">
            <a:extLst>
              <a:ext uri="{FF2B5EF4-FFF2-40B4-BE49-F238E27FC236}">
                <a16:creationId xmlns:a16="http://schemas.microsoft.com/office/drawing/2014/main" id="{E94DC6B6-67C3-418A-8535-79FA39ACC9A9}"/>
              </a:ext>
            </a:extLst>
          </p:cNvPr>
          <p:cNvSpPr>
            <a:spLocks noGrp="1"/>
          </p:cNvSpPr>
          <p:nvPr>
            <p:ph idx="1"/>
          </p:nvPr>
        </p:nvSpPr>
        <p:spPr>
          <a:xfrm>
            <a:off x="1622729" y="2275188"/>
            <a:ext cx="8819719" cy="4195481"/>
          </a:xfrm>
        </p:spPr>
        <p:txBody>
          <a:bodyPr>
            <a:normAutofit/>
          </a:bodyPr>
          <a:lstStyle/>
          <a:p>
            <a:pPr>
              <a:buClr>
                <a:srgbClr val="FF0000"/>
              </a:buClr>
            </a:pPr>
            <a:r>
              <a:rPr lang="en-GB" dirty="0"/>
              <a:t>Thermal (Johnson) Noise signals are very small. A change of 0.01°C at 1,000°C corresponds to a change in the (RMS) noise voltage of:</a:t>
            </a:r>
          </a:p>
          <a:p>
            <a:endParaRPr lang="en-GB" dirty="0"/>
          </a:p>
          <a:p>
            <a:endParaRPr lang="en-GB" dirty="0"/>
          </a:p>
          <a:p>
            <a:endParaRPr lang="en-GB" dirty="0"/>
          </a:p>
          <a:p>
            <a:pPr>
              <a:buClr>
                <a:srgbClr val="FF0000"/>
              </a:buClr>
            </a:pPr>
            <a:r>
              <a:rPr lang="en-GB" dirty="0"/>
              <a:t>All previous attempts have failed to achieve significant immunity</a:t>
            </a:r>
          </a:p>
          <a:p>
            <a:pPr>
              <a:buClr>
                <a:srgbClr val="FF0000"/>
              </a:buClr>
            </a:pPr>
            <a:r>
              <a:rPr lang="en-GB" dirty="0"/>
              <a:t>Simply putting the electronics into a </a:t>
            </a:r>
            <a:r>
              <a:rPr lang="en-GB" dirty="0">
                <a:solidFill>
                  <a:srgbClr val="FF0000"/>
                </a:solidFill>
              </a:rPr>
              <a:t>“screened box” </a:t>
            </a:r>
            <a:r>
              <a:rPr lang="en-GB" dirty="0"/>
              <a:t>is completely </a:t>
            </a:r>
            <a:r>
              <a:rPr lang="en-GB" dirty="0">
                <a:solidFill>
                  <a:srgbClr val="FF0000"/>
                </a:solidFill>
              </a:rPr>
              <a:t>inadequate</a:t>
            </a:r>
            <a:r>
              <a:rPr lang="en-GB" dirty="0"/>
              <a:t> </a:t>
            </a:r>
          </a:p>
          <a:p>
            <a:pPr>
              <a:buClr>
                <a:srgbClr val="FF0000"/>
              </a:buClr>
            </a:pPr>
            <a:r>
              <a:rPr lang="en-GB" dirty="0"/>
              <a:t>Extreme EMC hardening measures are required to achieve adequate immunity</a:t>
            </a:r>
          </a:p>
          <a:p>
            <a:pPr>
              <a:buClr>
                <a:srgbClr val="FF0000"/>
              </a:buClr>
            </a:pPr>
            <a:endParaRPr lang="en-GB" dirty="0"/>
          </a:p>
        </p:txBody>
      </p:sp>
    </p:spTree>
    <p:extLst>
      <p:ext uri="{BB962C8B-B14F-4D97-AF65-F5344CB8AC3E}">
        <p14:creationId xmlns:p14="http://schemas.microsoft.com/office/powerpoint/2010/main" val="135281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5936</TotalTime>
  <Words>1819</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Century Gothic</vt:lpstr>
      <vt:lpstr>Wingdings 3</vt:lpstr>
      <vt:lpstr>Ion</vt:lpstr>
      <vt:lpstr>Progress in the Development of Primary (Johnson Noise) Thermometer</vt:lpstr>
      <vt:lpstr>Johnson Noise</vt:lpstr>
      <vt:lpstr>Johnson Noise</vt:lpstr>
      <vt:lpstr>Johnson Noise</vt:lpstr>
      <vt:lpstr>Prior Art JNTs</vt:lpstr>
      <vt:lpstr>Metrosol’s JNT</vt:lpstr>
      <vt:lpstr>JNT1 Proof of Principle Prototype: 2016</vt:lpstr>
      <vt:lpstr>Progress of JNT2 Programme</vt:lpstr>
      <vt:lpstr>EMC (immunity to EM Interference)</vt:lpstr>
      <vt:lpstr>Full Coaxial Design for EMC</vt:lpstr>
      <vt:lpstr>Full Coaxial Design for EMC</vt:lpstr>
      <vt:lpstr>Immunity Tests at Test Laboratory</vt:lpstr>
      <vt:lpstr>JNT2 Performance Improvements</vt:lpstr>
      <vt:lpstr>JNT:JNT2 Performance Comparison</vt:lpstr>
      <vt:lpstr>Why a Johnson Noise Thermometer?</vt:lpstr>
      <vt:lpstr>JNT2 Programme – 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Development of an Industrial Primary (Johnson Noise) Thermometer</dc:title>
  <dc:creator>Jonny</dc:creator>
  <cp:lastModifiedBy>Jack Thorpe</cp:lastModifiedBy>
  <cp:revision>78</cp:revision>
  <dcterms:created xsi:type="dcterms:W3CDTF">2018-08-10T15:58:31Z</dcterms:created>
  <dcterms:modified xsi:type="dcterms:W3CDTF">2021-10-06T08:37:05Z</dcterms:modified>
</cp:coreProperties>
</file>