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0" r:id="rId1"/>
  </p:sldMasterIdLst>
  <p:notesMasterIdLst>
    <p:notesMasterId r:id="rId19"/>
  </p:notesMasterIdLst>
  <p:handoutMasterIdLst>
    <p:handoutMasterId r:id="rId20"/>
  </p:handoutMasterIdLst>
  <p:sldIdLst>
    <p:sldId id="341" r:id="rId2"/>
    <p:sldId id="427" r:id="rId3"/>
    <p:sldId id="428" r:id="rId4"/>
    <p:sldId id="430" r:id="rId5"/>
    <p:sldId id="431" r:id="rId6"/>
    <p:sldId id="432" r:id="rId7"/>
    <p:sldId id="387" r:id="rId8"/>
    <p:sldId id="436" r:id="rId9"/>
    <p:sldId id="445" r:id="rId10"/>
    <p:sldId id="435" r:id="rId11"/>
    <p:sldId id="439" r:id="rId12"/>
    <p:sldId id="441" r:id="rId13"/>
    <p:sldId id="440" r:id="rId14"/>
    <p:sldId id="437" r:id="rId15"/>
    <p:sldId id="442" r:id="rId16"/>
    <p:sldId id="443" r:id="rId17"/>
    <p:sldId id="444" r:id="rId18"/>
  </p:sldIdLst>
  <p:sldSz cx="12192000" cy="6858000"/>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9pPr>
  </p:defaultTextStyle>
  <p:extLst>
    <p:ext uri="{EFAFB233-063F-42B5-8137-9DF3F51BA10A}">
      <p15:sldGuideLst xmlns:p15="http://schemas.microsoft.com/office/powerpoint/2012/main">
        <p15:guide id="1" orient="horz" pos="1162" userDrawn="1">
          <p15:clr>
            <a:srgbClr val="A4A3A4"/>
          </p15:clr>
        </p15:guide>
        <p15:guide id="2" pos="2784"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CF66"/>
    <a:srgbClr val="53CF31"/>
    <a:srgbClr val="59D968"/>
    <a:srgbClr val="52E052"/>
    <a:srgbClr val="5ED47D"/>
    <a:srgbClr val="A0C66C"/>
    <a:srgbClr val="000000"/>
    <a:srgbClr val="005596"/>
    <a:srgbClr val="B7DFFF"/>
    <a:srgbClr val="001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3191" autoAdjust="0"/>
  </p:normalViewPr>
  <p:slideViewPr>
    <p:cSldViewPr snapToGrid="0" showGuides="1">
      <p:cViewPr varScale="1">
        <p:scale>
          <a:sx n="101" d="100"/>
          <a:sy n="101" d="100"/>
        </p:scale>
        <p:origin x="114" y="756"/>
      </p:cViewPr>
      <p:guideLst>
        <p:guide orient="horz" pos="1162"/>
        <p:guide pos="278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688"/>
    </p:cViewPr>
  </p:sorterViewPr>
  <p:notesViewPr>
    <p:cSldViewPr snapToGrid="0" showGuides="1">
      <p:cViewPr varScale="1">
        <p:scale>
          <a:sx n="91" d="100"/>
          <a:sy n="91" d="100"/>
        </p:scale>
        <p:origin x="3774"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45443" name="Rectangle 3"/>
          <p:cNvSpPr>
            <a:spLocks noGrp="1" noChangeArrowheads="1"/>
          </p:cNvSpPr>
          <p:nvPr>
            <p:ph type="dt" sz="quarter"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445444" name="Rectangle 4"/>
          <p:cNvSpPr>
            <a:spLocks noGrp="1" noChangeArrowheads="1"/>
          </p:cNvSpPr>
          <p:nvPr>
            <p:ph type="ftr" sz="quarter" idx="2"/>
          </p:nvPr>
        </p:nvSpPr>
        <p:spPr bwMode="auto">
          <a:xfrm>
            <a:off x="0"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45445" name="Rectangle 5"/>
          <p:cNvSpPr>
            <a:spLocks noGrp="1" noChangeArrowheads="1"/>
          </p:cNvSpPr>
          <p:nvPr>
            <p:ph type="sldNum" sz="quarter" idx="3"/>
          </p:nvPr>
        </p:nvSpPr>
        <p:spPr bwMode="auto">
          <a:xfrm>
            <a:off x="3851275"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B5F57FA-1A76-4CFA-B1A3-425EEA713358}" type="slidenum">
              <a:rPr lang="en-GB" altLang="en-US"/>
              <a:pPr>
                <a:defRPr/>
              </a:pPr>
              <a:t>‹#›</a:t>
            </a:fld>
            <a:endParaRPr lang="en-GB" altLang="en-US"/>
          </a:p>
        </p:txBody>
      </p:sp>
    </p:spTree>
    <p:extLst>
      <p:ext uri="{BB962C8B-B14F-4D97-AF65-F5344CB8AC3E}">
        <p14:creationId xmlns:p14="http://schemas.microsoft.com/office/powerpoint/2010/main" val="134138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87313" y="742950"/>
            <a:ext cx="6621462"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4875" y="4718050"/>
            <a:ext cx="498475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275"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6724FE0-EA35-475C-8F39-C8E96F52BE9A}" type="slidenum">
              <a:rPr lang="en-GB" altLang="en-US"/>
              <a:pPr>
                <a:defRPr/>
              </a:pPr>
              <a:t>‹#›</a:t>
            </a:fld>
            <a:endParaRPr lang="en-GB" altLang="en-US"/>
          </a:p>
        </p:txBody>
      </p:sp>
    </p:spTree>
    <p:extLst>
      <p:ext uri="{BB962C8B-B14F-4D97-AF65-F5344CB8AC3E}">
        <p14:creationId xmlns:p14="http://schemas.microsoft.com/office/powerpoint/2010/main" val="3417794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428E99D-8D2B-4C65-94A2-17FA697A914F}" type="slidenum">
              <a:rPr lang="en-GB" altLang="en-US" sz="1300" smtClean="0"/>
              <a:pPr/>
              <a:t>1</a:t>
            </a:fld>
            <a:endParaRPr lang="en-GB" altLang="en-US" sz="1300"/>
          </a:p>
        </p:txBody>
      </p:sp>
      <p:sp>
        <p:nvSpPr>
          <p:cNvPr id="20483" name="Rectangle 2"/>
          <p:cNvSpPr>
            <a:spLocks noGrp="1" noChangeArrowheads="1"/>
          </p:cNvSpPr>
          <p:nvPr>
            <p:ph type="body" idx="1"/>
          </p:nvPr>
        </p:nvSpPr>
        <p:spPr>
          <a:xfrm>
            <a:off x="904875" y="4718050"/>
            <a:ext cx="4983163"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GB" altLang="en-US" dirty="0"/>
              <a:t>In previous presentations to this audience I have focussed on the “how” of the technology… how it worked. Today I will provide an update on our progress and the emphasis will be more on the “why”… what benefits does a Johnson noise thermometer provide to the industrial measurement community.</a:t>
            </a:r>
          </a:p>
        </p:txBody>
      </p:sp>
      <p:sp>
        <p:nvSpPr>
          <p:cNvPr id="20484" name="Rectangle 3"/>
          <p:cNvSpPr>
            <a:spLocks noGrp="1" noRot="1" noChangeAspect="1" noChangeArrowheads="1" noTextEdit="1"/>
          </p:cNvSpPr>
          <p:nvPr>
            <p:ph type="sldImg"/>
          </p:nvPr>
        </p:nvSpPr>
        <p:spPr>
          <a:xfrm>
            <a:off x="98425" y="750888"/>
            <a:ext cx="6594475" cy="3709987"/>
          </a:xfrm>
          <a:noFill/>
          <a:ln w="12700" cap="flat">
            <a:solidFill>
              <a:schemeClr val="tx1"/>
            </a:solidFill>
          </a:ln>
        </p:spPr>
      </p:sp>
    </p:spTree>
    <p:extLst>
      <p:ext uri="{BB962C8B-B14F-4D97-AF65-F5344CB8AC3E}">
        <p14:creationId xmlns:p14="http://schemas.microsoft.com/office/powerpoint/2010/main" val="41410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10</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The original demonstrator  from 2016 was a 19 inch rack (35kg and 70L) incorporating commercial instruments to make the measurements. The next JNT project ran from 2017 to 2020 and aimed to develop all the technology required to make the measurements in a smaller format (1kg &amp; 1L).</a:t>
            </a:r>
          </a:p>
          <a:p>
            <a:r>
              <a:rPr lang="en-GB" altLang="en-US" dirty="0"/>
              <a:t>We also had to develop a probe that would operate at a usefully high temperature and a system that was capable of working in a “real world”, electrically noise environment. External noise polluting the measurement signals had been a fatal problem with several previous attempts to make a practical JNT.</a:t>
            </a:r>
          </a:p>
        </p:txBody>
      </p:sp>
    </p:spTree>
    <p:extLst>
      <p:ext uri="{BB962C8B-B14F-4D97-AF65-F5344CB8AC3E}">
        <p14:creationId xmlns:p14="http://schemas.microsoft.com/office/powerpoint/2010/main" val="415490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11</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Here are the subsystems for our Johnson noise thermometer. The circular PCBs stack and clip together then go into the sensor housing.</a:t>
            </a:r>
          </a:p>
          <a:p>
            <a:r>
              <a:rPr lang="en-GB" altLang="en-US" dirty="0"/>
              <a:t>These double sided, multi-layer PCBs replace all the commercial instruments in the demonstrator and offer not only smaller size and power consumption but also better performance since they are tailored to the specific requirements of the measurements rather than being general purpose instruments.</a:t>
            </a:r>
          </a:p>
        </p:txBody>
      </p:sp>
    </p:spTree>
    <p:extLst>
      <p:ext uri="{BB962C8B-B14F-4D97-AF65-F5344CB8AC3E}">
        <p14:creationId xmlns:p14="http://schemas.microsoft.com/office/powerpoint/2010/main" val="195256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12</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Together with the housing, the electronics and probe provide and system that is suitable for use in a real-world environment.</a:t>
            </a:r>
          </a:p>
        </p:txBody>
      </p:sp>
    </p:spTree>
    <p:extLst>
      <p:ext uri="{BB962C8B-B14F-4D97-AF65-F5344CB8AC3E}">
        <p14:creationId xmlns:p14="http://schemas.microsoft.com/office/powerpoint/2010/main" val="253613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13</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The new prototype was tested in an accredited EMC test laboratory with the highest field strength available (10V/m). This simulates a “heavy industrial” electrical environment. The tests showed no measurable effect on the measurement made by the Johnson noise thermometer. As far as we know, this is the first JNT that has been shown to work in anything like a realistic electromagnetic environment. Most previous attempts have failed to work even in a benign laboratory environment, never mind a heavy industrial one.</a:t>
            </a:r>
          </a:p>
        </p:txBody>
      </p:sp>
    </p:spTree>
    <p:extLst>
      <p:ext uri="{BB962C8B-B14F-4D97-AF65-F5344CB8AC3E}">
        <p14:creationId xmlns:p14="http://schemas.microsoft.com/office/powerpoint/2010/main" val="281901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14</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The next step was to develop a thermometer probe capable of working at higher temperatures. The centre image shows the sensor mounted at the end of a coaxial connection. The assembly was then inserted into an Inconel sheath.</a:t>
            </a:r>
          </a:p>
          <a:p>
            <a:r>
              <a:rPr lang="en-GB" altLang="en-US" dirty="0"/>
              <a:t>We tested the system in a furnace (picture on right) and found that the results showed standard deviations of 0.36°C near ambient and 1.1°C at 1,000°C. Our system has a bandwidth of 1MHz (the highest for any JNT) and samples every 5.9s. These result compare well with the fundamental limit for noise thermometry given by Rice’s equation, being less than twice this fundamental limit for this first generation realisation.</a:t>
            </a:r>
          </a:p>
          <a:p>
            <a:r>
              <a:rPr lang="en-GB" altLang="en-US" dirty="0"/>
              <a:t>Noise thermometry is drift free but does have a fundamental limit on the uncertainty is can achieve as dictated by Rice’s equation. Stated qualitatively, this says that if we are determining the value of a random noise signal from a finite sample there will be uncertainty in our measurement… we don’t know what this random signal is about to do next! The more signal we have the lower this uncertainty. More can mean more time or more bandwidth. Our 1MHz bandwidth means we are able to make useful measurements in a timeframe that is useful in industrial applications. Prior art systems with limited bandwidths (typically 100kHz) need many minutes to make measurements with the same uncertainty making them of limited use in industrial applications.</a:t>
            </a:r>
          </a:p>
        </p:txBody>
      </p:sp>
    </p:spTree>
    <p:extLst>
      <p:ext uri="{BB962C8B-B14F-4D97-AF65-F5344CB8AC3E}">
        <p14:creationId xmlns:p14="http://schemas.microsoft.com/office/powerpoint/2010/main" val="90202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15</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The current JNT project aims to characterise the performance of all the sub-systems in order to determine a specification and uncertainty budget for the first product. We are also taking the opportunity to optimise the performance where we discover that can be done. </a:t>
            </a:r>
          </a:p>
          <a:p>
            <a:r>
              <a:rPr lang="en-GB" altLang="en-US" dirty="0"/>
              <a:t>We have already completed work on the ADC and DAC system and will soon turn our attention to the networks used to inject the calibration/reference signal produced by the DAC into the measurement system. This injection has to be done without affecting the spectral content of the signal, Since we are working up to 1MHz and are targeting and accuracy of &lt;0.01% this is in itself quite challenging to both achieve and demonstrate that is have been achieved.</a:t>
            </a:r>
          </a:p>
          <a:p>
            <a:endParaRPr lang="en-GB" altLang="en-US" dirty="0"/>
          </a:p>
        </p:txBody>
      </p:sp>
    </p:spTree>
    <p:extLst>
      <p:ext uri="{BB962C8B-B14F-4D97-AF65-F5344CB8AC3E}">
        <p14:creationId xmlns:p14="http://schemas.microsoft.com/office/powerpoint/2010/main" val="98665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16</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Our aim is to have the current work on characterising and optimising the technology completed by the end of 2021. The next step will be to work on the development of the first commercial product using this new technology.</a:t>
            </a:r>
          </a:p>
          <a:p>
            <a:r>
              <a:rPr lang="en-GB" altLang="en-US" dirty="0"/>
              <a:t>We now have to decide on the features and specification of this product. This includes things such as size, weight, power consumption, operating range and interface. We are interested in talking to and working with anyone who thinks that this technology might be useful in their specific industry and application so that we come up with something that meets the needs of potential users. This is a new technology that has the potential to revolutionise the measurement of temperature in harsh and demanding environments. Being a new technology in a new (for us) market we have no preconceived ideas about what this product should look like so would like to work with anyone interested in joining us on this journey.</a:t>
            </a:r>
          </a:p>
        </p:txBody>
      </p:sp>
    </p:spTree>
    <p:extLst>
      <p:ext uri="{BB962C8B-B14F-4D97-AF65-F5344CB8AC3E}">
        <p14:creationId xmlns:p14="http://schemas.microsoft.com/office/powerpoint/2010/main" val="115085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6724FE0-EA35-475C-8F39-C8E96F52BE9A}" type="slidenum">
              <a:rPr lang="en-GB" altLang="en-US" smtClean="0"/>
              <a:pPr>
                <a:defRPr/>
              </a:pPr>
              <a:t>17</a:t>
            </a:fld>
            <a:endParaRPr lang="en-GB" altLang="en-US"/>
          </a:p>
        </p:txBody>
      </p:sp>
    </p:spTree>
    <p:extLst>
      <p:ext uri="{BB962C8B-B14F-4D97-AF65-F5344CB8AC3E}">
        <p14:creationId xmlns:p14="http://schemas.microsoft.com/office/powerpoint/2010/main" val="295135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2</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These are the topics covered in this presentation.</a:t>
            </a:r>
          </a:p>
        </p:txBody>
      </p:sp>
    </p:spTree>
    <p:extLst>
      <p:ext uri="{BB962C8B-B14F-4D97-AF65-F5344CB8AC3E}">
        <p14:creationId xmlns:p14="http://schemas.microsoft.com/office/powerpoint/2010/main" val="352350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3</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Let’s start by describing the origins of Johnson noise for those who have not come across it before. We will do so by conducting a synthesised experiment.</a:t>
            </a:r>
          </a:p>
          <a:p>
            <a:r>
              <a:rPr lang="en-GB" altLang="en-US" dirty="0"/>
              <a:t>Here you see an oscilloscope connected to a high gain amplifier, which is required since we are looking for are extremely small signals. You can see that there is initially no signal on the oscilloscope.</a:t>
            </a:r>
          </a:p>
          <a:p>
            <a:r>
              <a:rPr lang="en-GB" altLang="en-US" dirty="0"/>
              <a:t>On the left we have a small film resistor. This inexpensive part is exactly the type used in our first prototype since any resistor compatible with the environment will work. There is nothing special about the sensor. When we connect it to the amplified we see gaussian (white) noise on the oscilloscope, this is Johnson noise. </a:t>
            </a:r>
          </a:p>
          <a:p>
            <a:r>
              <a:rPr lang="en-GB" altLang="en-US" dirty="0"/>
              <a:t>If we could look “inside” the resistor we would see a “cloud” of electrons contained within the potential well formed by the metal ions of the resistor. These electrically charged particles are thermally excited so are moving around rapidly. On average they are uniformly distributed throughout the resistor but because they are moving randomly they are sometimes nearer one end of the resistor than the other thereby making it slight more negative than the other end. This is the original of the Johnson noise signal.</a:t>
            </a:r>
          </a:p>
          <a:p>
            <a:r>
              <a:rPr lang="en-GB" altLang="en-US" dirty="0"/>
              <a:t>Importantly for us, if we were to heat up the resistor this noise increases as the electrons become more thermally excited. The Johnson noise is a measure of the thermal excitation of the cloud of electrons, which is completely independent of the state of the sensor.</a:t>
            </a:r>
          </a:p>
        </p:txBody>
      </p:sp>
    </p:spTree>
    <p:extLst>
      <p:ext uri="{BB962C8B-B14F-4D97-AF65-F5344CB8AC3E}">
        <p14:creationId xmlns:p14="http://schemas.microsoft.com/office/powerpoint/2010/main" val="347820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4</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We can use this effect to make a thermometer by employing the Johnson-Nyquist equation which states that the measured RMS noise (</a:t>
            </a:r>
            <a:r>
              <a:rPr lang="en-GB" altLang="en-US" dirty="0" err="1"/>
              <a:t>v</a:t>
            </a:r>
            <a:r>
              <a:rPr lang="en-GB" altLang="en-US" sz="1000" dirty="0" err="1"/>
              <a:t>n</a:t>
            </a:r>
            <a:r>
              <a:rPr lang="en-GB" altLang="en-US" dirty="0"/>
              <a:t>) is the square root of four times the Boltzmann constant (k) time the thermodynamic temperature of the sensor resistance (T) time its measured resistance (R) and the measurement bandwidth (</a:t>
            </a:r>
            <a:r>
              <a:rPr lang="el-GR" altLang="en-US" dirty="0"/>
              <a:t>Δ</a:t>
            </a:r>
            <a:r>
              <a:rPr lang="en-GB" altLang="en-US" dirty="0"/>
              <a:t>f).</a:t>
            </a:r>
          </a:p>
        </p:txBody>
      </p:sp>
    </p:spTree>
    <p:extLst>
      <p:ext uri="{BB962C8B-B14F-4D97-AF65-F5344CB8AC3E}">
        <p14:creationId xmlns:p14="http://schemas.microsoft.com/office/powerpoint/2010/main" val="666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5</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By rearranging this equation we see that if we measure just three parameters we can determine the true thermodynamic temperature of the sensor.</a:t>
            </a:r>
          </a:p>
          <a:p>
            <a:r>
              <a:rPr lang="en-GB" altLang="en-US" dirty="0"/>
              <a:t>If we determine the mean squared voltage and divide it by the resistance and measurement bandwidth we get the spectral power density of the Johnson noise figure in the curly brackets. Scaling this by the reciprocal of four times the Boltzmann constant gives us the thermodynamic temperature of the sensor resistance.</a:t>
            </a:r>
          </a:p>
        </p:txBody>
      </p:sp>
    </p:spTree>
    <p:extLst>
      <p:ext uri="{BB962C8B-B14F-4D97-AF65-F5344CB8AC3E}">
        <p14:creationId xmlns:p14="http://schemas.microsoft.com/office/powerpoint/2010/main" val="192794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6</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xfrm>
            <a:off x="904875" y="4718050"/>
            <a:ext cx="5162550" cy="4470400"/>
          </a:xfrm>
          <a:solidFill>
            <a:srgbClr val="FFFFFF"/>
          </a:solidFill>
          <a:ln>
            <a:solidFill>
              <a:srgbClr val="000000"/>
            </a:solidFill>
            <a:miter lim="800000"/>
            <a:headEnd/>
            <a:tailEnd/>
          </a:ln>
        </p:spPr>
        <p:txBody>
          <a:bodyPr/>
          <a:lstStyle/>
          <a:p>
            <a:r>
              <a:rPr lang="en-GB" altLang="en-US" dirty="0"/>
              <a:t>The main benefit of a Johnson noise thermometer is that it does not drift, indeed it cannot drift since it is based on a fundamental and therefore unchanging physical law. There are other primary thermometry techniques, but JNT is the only one where all the required properties can by measured in situ.</a:t>
            </a:r>
          </a:p>
          <a:p>
            <a:r>
              <a:rPr lang="en-GB" altLang="en-US" dirty="0"/>
              <a:t>There is an important caveat: any error in the measurement of the three required parameters will, of course, lead to measurement errors. The electronics therefore have to be suitably accurate and stable. This is not a problem as we are accustomed to producing highly accurate and stable measurement electronics. The drift we see in current electronic thermometers is invariably the result of changes in the sensor and not drift in the electronics.</a:t>
            </a:r>
          </a:p>
          <a:p>
            <a:r>
              <a:rPr lang="en-GB" altLang="en-US" dirty="0"/>
              <a:t>This drift free performance provides a real benefit in situations where drift in current technologies causes problems. There are situations where it is difficult or even impossible to recalibrate thermometers, such as in space applications or nuclear power generation and waste storage. The extended calibration intervals that JNT offers provide benefits (lower cost) in applications in the nuclear industry, petrochemical (where they have a large number of sensors) and temperature metrology. It also provides safety and process improvements in applications where temperature measurement is critical, such as thermal power generation and in the manufacture of single crystal turbine blades where precise annealing temperatures are essential.</a:t>
            </a:r>
          </a:p>
          <a:p>
            <a:r>
              <a:rPr lang="en-GB" altLang="en-US" dirty="0"/>
              <a:t>Another benefit is that its calibration is  traceable to electrical standards. Such calibrations are easier, faster and cheaper than temperature calibrations.</a:t>
            </a:r>
          </a:p>
        </p:txBody>
      </p:sp>
    </p:spTree>
    <p:extLst>
      <p:ext uri="{BB962C8B-B14F-4D97-AF65-F5344CB8AC3E}">
        <p14:creationId xmlns:p14="http://schemas.microsoft.com/office/powerpoint/2010/main" val="3784842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7</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We started this programme in 2014 as a result of a suggestion from NPL who were getting an increasing number of requests from industry for better thermometers for use in harsh environments. NPL suggested that we might want to work with them on the development of a Johnson noise thermometer to solve this growing problem. At the time the best prior art was work done by </a:t>
            </a:r>
            <a:r>
              <a:rPr lang="en-GB" altLang="en-US" dirty="0" err="1"/>
              <a:t>Brixy</a:t>
            </a:r>
            <a:r>
              <a:rPr lang="en-GB" altLang="en-US" dirty="0"/>
              <a:t>, though this never led to a commercial product. This graphs is from his work and shows a sensor that measures temperature from a hybrid thermometer used both as a thermocouple and a Johnson noise thermometer.</a:t>
            </a:r>
          </a:p>
          <a:p>
            <a:r>
              <a:rPr lang="en-GB" altLang="en-US" dirty="0"/>
              <a:t>The readings as a thermocouple can be seen drifting down (the dangerous direction) whereas the measurements based on Johnson noise are entirely stable even though it is clear that the sensor is becoming increasingly contaminated.</a:t>
            </a:r>
          </a:p>
        </p:txBody>
      </p:sp>
    </p:spTree>
    <p:extLst>
      <p:ext uri="{BB962C8B-B14F-4D97-AF65-F5344CB8AC3E}">
        <p14:creationId xmlns:p14="http://schemas.microsoft.com/office/powerpoint/2010/main" val="337765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8</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Our first JNT project was essentially a feasibility study. In researching the history of JNT, we realised that there was a basic problem with all the previous attempts to make a practical Johnson noise thermometer. We therefore came up with a new technique for measuring Johnson noise that resolved this problem and the “outputs” from this programme were patents on the new technique and a proof of principle prototype that demonstrated the practicality of this novel JNT technology.</a:t>
            </a:r>
          </a:p>
        </p:txBody>
      </p:sp>
    </p:spTree>
    <p:extLst>
      <p:ext uri="{BB962C8B-B14F-4D97-AF65-F5344CB8AC3E}">
        <p14:creationId xmlns:p14="http://schemas.microsoft.com/office/powerpoint/2010/main" val="346133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9</a:t>
            </a:fld>
            <a:endParaRPr lang="en-GB" altLang="en-US" sz="1300"/>
          </a:p>
        </p:txBody>
      </p:sp>
      <p:sp>
        <p:nvSpPr>
          <p:cNvPr id="22531" name="Rectangle 2"/>
          <p:cNvSpPr>
            <a:spLocks noGrp="1" noRot="1" noChangeAspect="1" noChangeArrowheads="1" noTextEdit="1"/>
          </p:cNvSpPr>
          <p:nvPr>
            <p:ph type="sldImg"/>
          </p:nvPr>
        </p:nvSpPr>
        <p:spPr>
          <a:xfrm>
            <a:off x="87313" y="742950"/>
            <a:ext cx="6621462" cy="3725863"/>
          </a:xfrm>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dirty="0"/>
              <a:t>Before proceeding let’s take a quick look at this new technique. For more details please refer to the papers we have previously published on this technology.</a:t>
            </a:r>
          </a:p>
          <a:p>
            <a:r>
              <a:rPr lang="en-GB" altLang="en-US" dirty="0"/>
              <a:t>Prior art systems used a correlator in which the signal to be measured is amplified by two amplifiers and then correlated. This suppresses the noise from the amplifiers, which is comparable to the signals we are measuring and would otherwise provide a variable offset in the measurement with its associated uncertainty. The approach was essentially to switch the measurement system (amplifiers and correlator) between measuring the signal from the sense resistor and a reference noise signal of known spectral power density. This problem with this approach is that the connection from the sensor to the electronics (along the probe plus any cabling) provides a low pass filter for the Johnson noise signal due to capacitance. This is not shared with the reference signal so leads to measurement errors. In order to mitigate this problem prior art system limited the working bandwidth (to typically 100kHz) and were susceptible to drift if the frequency response changed.</a:t>
            </a:r>
          </a:p>
          <a:p>
            <a:r>
              <a:rPr lang="en-GB" altLang="en-US" dirty="0"/>
              <a:t>With our technique, we inject the calibration/reference signal directly into the measurement system as a current. This then generates a calibration voltage signal across the sense resistor which experiences the same frequency response as the Johnson noise we are trying to measure.</a:t>
            </a:r>
          </a:p>
        </p:txBody>
      </p:sp>
    </p:spTree>
    <p:extLst>
      <p:ext uri="{BB962C8B-B14F-4D97-AF65-F5344CB8AC3E}">
        <p14:creationId xmlns:p14="http://schemas.microsoft.com/office/powerpoint/2010/main" val="3015346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73250"/>
            <a:ext cx="12192000" cy="4191000"/>
          </a:xfrm>
          <a:prstGeom prst="rect">
            <a:avLst/>
          </a:prstGeom>
          <a:solidFill>
            <a:srgbClr val="31CF66"/>
          </a:solidFill>
          <a:ln>
            <a:noFill/>
          </a:ln>
        </p:spPr>
        <p:txBody>
          <a:bodyPr wrap="none" anchor="ctr"/>
          <a:lstStyle>
            <a:defPPr>
              <a:defRPr lang="en-GB"/>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a:lstStyle>
          <a:p>
            <a:pPr algn="ctr">
              <a:defRPr/>
            </a:pPr>
            <a:endParaRPr lang="en-US" altLang="en-US" sz="2400"/>
          </a:p>
        </p:txBody>
      </p:sp>
      <p:pic>
        <p:nvPicPr>
          <p:cNvPr id="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663231" y="793750"/>
            <a:ext cx="1980191"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914400" y="2130426"/>
            <a:ext cx="10363200" cy="1470025"/>
          </a:xfrm>
        </p:spPr>
        <p:txBody>
          <a:bodyPr/>
          <a:lstStyle>
            <a:lvl1pPr algn="l">
              <a:defRPr sz="32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911424" y="3886200"/>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Rectangle 1026"/>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7" name="Rectangle 1027"/>
          <p:cNvSpPr>
            <a:spLocks noGrp="1" noChangeArrowheads="1"/>
          </p:cNvSpPr>
          <p:nvPr>
            <p:ph type="ftr" sz="quarter" idx="11"/>
          </p:nvPr>
        </p:nvSpPr>
        <p:spPr/>
        <p:txBody>
          <a:bodyPr/>
          <a:lstStyle>
            <a:lvl1pPr>
              <a:defRPr/>
            </a:lvl1pPr>
          </a:lstStyle>
          <a:p>
            <a:pPr>
              <a:defRPr/>
            </a:pPr>
            <a:endParaRPr lang="en-GB"/>
          </a:p>
        </p:txBody>
      </p:sp>
      <p:sp>
        <p:nvSpPr>
          <p:cNvPr id="8" name="Rectangle 1028"/>
          <p:cNvSpPr>
            <a:spLocks noGrp="1" noChangeArrowheads="1"/>
          </p:cNvSpPr>
          <p:nvPr>
            <p:ph type="sldNum" sz="quarter" idx="12"/>
          </p:nvPr>
        </p:nvSpPr>
        <p:spPr/>
        <p:txBody>
          <a:bodyPr/>
          <a:lstStyle>
            <a:lvl1pPr>
              <a:defRPr smtClean="0"/>
            </a:lvl1pPr>
          </a:lstStyle>
          <a:p>
            <a:pPr>
              <a:defRPr/>
            </a:pPr>
            <a:fld id="{794D72B5-D667-4CA6-B298-7ED40789B1DE}" type="slidenum">
              <a:rPr lang="en-GB" altLang="en-US"/>
              <a:pPr>
                <a:defRPr/>
              </a:pPr>
              <a:t>‹#›</a:t>
            </a:fld>
            <a:endParaRPr lang="en-GB" altLang="en-US"/>
          </a:p>
        </p:txBody>
      </p:sp>
    </p:spTree>
    <p:extLst>
      <p:ext uri="{BB962C8B-B14F-4D97-AF65-F5344CB8AC3E}">
        <p14:creationId xmlns:p14="http://schemas.microsoft.com/office/powerpoint/2010/main" val="19454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C2BD8C8-39EA-424F-893E-0CE63E1DADCA}" type="slidenum">
              <a:rPr lang="en-GB" altLang="en-US"/>
              <a:pPr>
                <a:defRPr/>
              </a:pPr>
              <a:t>‹#›</a:t>
            </a:fld>
            <a:endParaRPr lang="en-GB" altLang="en-US"/>
          </a:p>
        </p:txBody>
      </p:sp>
    </p:spTree>
    <p:extLst>
      <p:ext uri="{BB962C8B-B14F-4D97-AF65-F5344CB8AC3E}">
        <p14:creationId xmlns:p14="http://schemas.microsoft.com/office/powerpoint/2010/main" val="349979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53889157-2D18-4198-BE22-3EA44111C366}" type="slidenum">
              <a:rPr lang="en-GB" altLang="en-US"/>
              <a:pPr>
                <a:defRPr/>
              </a:pPr>
              <a:t>‹#›</a:t>
            </a:fld>
            <a:endParaRPr lang="en-GB" altLang="en-US"/>
          </a:p>
        </p:txBody>
      </p:sp>
    </p:spTree>
    <p:extLst>
      <p:ext uri="{BB962C8B-B14F-4D97-AF65-F5344CB8AC3E}">
        <p14:creationId xmlns:p14="http://schemas.microsoft.com/office/powerpoint/2010/main" val="13161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9FAB2C57-8955-423F-917B-50E3DCB6433B}" type="slidenum">
              <a:rPr lang="en-GB" altLang="en-US"/>
              <a:pPr>
                <a:defRPr/>
              </a:pPr>
              <a:t>‹#›</a:t>
            </a:fld>
            <a:endParaRPr lang="en-GB" altLang="en-US"/>
          </a:p>
        </p:txBody>
      </p:sp>
    </p:spTree>
    <p:extLst>
      <p:ext uri="{BB962C8B-B14F-4D97-AF65-F5344CB8AC3E}">
        <p14:creationId xmlns:p14="http://schemas.microsoft.com/office/powerpoint/2010/main" val="79274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0" y="3048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A393B685-0F1D-4936-9CDA-00F182410766}" type="slidenum">
              <a:rPr lang="en-GB" altLang="en-US"/>
              <a:pPr>
                <a:defRPr/>
              </a:pPr>
              <a:t>‹#›</a:t>
            </a:fld>
            <a:endParaRPr lang="en-GB" altLang="en-US"/>
          </a:p>
        </p:txBody>
      </p:sp>
    </p:spTree>
    <p:extLst>
      <p:ext uri="{BB962C8B-B14F-4D97-AF65-F5344CB8AC3E}">
        <p14:creationId xmlns:p14="http://schemas.microsoft.com/office/powerpoint/2010/main" val="296055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363200" cy="1143000"/>
          </a:xfrm>
        </p:spPr>
        <p:txBody>
          <a:bodyPr/>
          <a:lstStyle/>
          <a:p>
            <a:r>
              <a:rPr lang="en-US"/>
              <a:t>Click to edit Master title style</a:t>
            </a:r>
          </a:p>
        </p:txBody>
      </p:sp>
      <p:sp>
        <p:nvSpPr>
          <p:cNvPr id="3" name="Table Placeholder 2"/>
          <p:cNvSpPr>
            <a:spLocks noGrp="1"/>
          </p:cNvSpPr>
          <p:nvPr>
            <p:ph type="tbl" idx="1"/>
          </p:nvPr>
        </p:nvSpPr>
        <p:spPr>
          <a:xfrm>
            <a:off x="609600" y="2057400"/>
            <a:ext cx="10363200" cy="4114800"/>
          </a:xfrm>
        </p:spPr>
        <p:txBody>
          <a:bodyPr/>
          <a:lstStyle/>
          <a:p>
            <a:pPr lvl="0"/>
            <a:r>
              <a:rPr lang="en-US" noProof="0"/>
              <a:t>Click icon to add table</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6617610E-2C5A-44D5-8742-574BAC765E69}" type="slidenum">
              <a:rPr lang="en-GB" altLang="en-US"/>
              <a:pPr>
                <a:defRPr/>
              </a:pPr>
              <a:t>‹#›</a:t>
            </a:fld>
            <a:endParaRPr lang="en-GB" altLang="en-US"/>
          </a:p>
        </p:txBody>
      </p:sp>
    </p:spTree>
    <p:extLst>
      <p:ext uri="{BB962C8B-B14F-4D97-AF65-F5344CB8AC3E}">
        <p14:creationId xmlns:p14="http://schemas.microsoft.com/office/powerpoint/2010/main" val="3398953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5892800" y="2057400"/>
            <a:ext cx="5080000" cy="4114800"/>
          </a:xfrm>
        </p:spPr>
        <p:txBody>
          <a:bodyPr/>
          <a:lstStyle/>
          <a:p>
            <a:pPr lvl="0"/>
            <a:r>
              <a:rPr lang="en-US" noProof="0"/>
              <a:t>Click icon to add online image</a:t>
            </a:r>
            <a:endParaRPr lang="en-GB" noProof="0"/>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35B682C5-7AD5-4627-951F-321EC0C4768B}" type="slidenum">
              <a:rPr lang="en-GB" altLang="en-US"/>
              <a:pPr>
                <a:defRPr/>
              </a:pPr>
              <a:t>‹#›</a:t>
            </a:fld>
            <a:endParaRPr lang="en-GB" altLang="en-US"/>
          </a:p>
        </p:txBody>
      </p:sp>
    </p:spTree>
    <p:extLst>
      <p:ext uri="{BB962C8B-B14F-4D97-AF65-F5344CB8AC3E}">
        <p14:creationId xmlns:p14="http://schemas.microsoft.com/office/powerpoint/2010/main" val="407205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5217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928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3"/>
          <p:cNvSpPr>
            <a:spLocks noGrp="1" noChangeArrowheads="1"/>
          </p:cNvSpPr>
          <p:nvPr>
            <p:ph type="ftr" sz="quarter" idx="11"/>
          </p:nvPr>
        </p:nvSpPr>
        <p:spPr/>
        <p:txBody>
          <a:bodyPr/>
          <a:lstStyle>
            <a:lvl1pPr>
              <a:defRPr/>
            </a:lvl1pPr>
          </a:lstStyle>
          <a:p>
            <a:pPr>
              <a:defRPr/>
            </a:pPr>
            <a:endParaRPr lang="en-GB"/>
          </a:p>
        </p:txBody>
      </p:sp>
      <p:sp>
        <p:nvSpPr>
          <p:cNvPr id="7" name="Rectangle 4"/>
          <p:cNvSpPr>
            <a:spLocks noGrp="1" noChangeArrowheads="1"/>
          </p:cNvSpPr>
          <p:nvPr>
            <p:ph type="sldNum" sz="quarter" idx="12"/>
          </p:nvPr>
        </p:nvSpPr>
        <p:spPr/>
        <p:txBody>
          <a:bodyPr/>
          <a:lstStyle>
            <a:lvl1pPr>
              <a:defRPr/>
            </a:lvl1pPr>
          </a:lstStyle>
          <a:p>
            <a:pPr>
              <a:defRPr/>
            </a:pPr>
            <a:fld id="{E6C6729F-0983-4D9C-8D0F-A3D324C0A48F}" type="slidenum">
              <a:rPr lang="en-GB" altLang="en-US"/>
              <a:pPr>
                <a:defRPr/>
              </a:pPr>
              <a:t>‹#›</a:t>
            </a:fld>
            <a:endParaRPr lang="en-GB" altLang="en-US"/>
          </a:p>
        </p:txBody>
      </p:sp>
    </p:spTree>
    <p:extLst>
      <p:ext uri="{BB962C8B-B14F-4D97-AF65-F5344CB8AC3E}">
        <p14:creationId xmlns:p14="http://schemas.microsoft.com/office/powerpoint/2010/main" val="36552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89" y="2276872"/>
            <a:ext cx="3528135" cy="2736712"/>
          </a:xfrm>
          <a:prstGeom prst="rect">
            <a:avLst/>
          </a:prstGeom>
        </p:spPr>
      </p:pic>
      <p:sp>
        <p:nvSpPr>
          <p:cNvPr id="6" name="TextBox 5"/>
          <p:cNvSpPr txBox="1"/>
          <p:nvPr userDrawn="1"/>
        </p:nvSpPr>
        <p:spPr>
          <a:xfrm>
            <a:off x="986408" y="5373216"/>
            <a:ext cx="1051019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dirty="0"/>
              <a:t>This work was supported by the UK government’s Department for Business, Energy and Industrial Strategy (BEIS)</a:t>
            </a:r>
          </a:p>
          <a:p>
            <a:endParaRPr lang="en-GB" dirty="0"/>
          </a:p>
        </p:txBody>
      </p:sp>
    </p:spTree>
    <p:extLst>
      <p:ext uri="{BB962C8B-B14F-4D97-AF65-F5344CB8AC3E}">
        <p14:creationId xmlns:p14="http://schemas.microsoft.com/office/powerpoint/2010/main" val="12369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71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1487" y="260648"/>
            <a:ext cx="9064887"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391487" y="1646536"/>
            <a:ext cx="11386656" cy="452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E2BB2B87-743C-4B56-B8B7-F1DBF546701A}" type="slidenum">
              <a:rPr lang="en-GB" altLang="en-US"/>
              <a:pPr>
                <a:defRPr/>
              </a:pPr>
              <a:t>‹#›</a:t>
            </a:fld>
            <a:endParaRPr lang="en-GB" altLang="en-US"/>
          </a:p>
        </p:txBody>
      </p:sp>
    </p:spTree>
    <p:extLst>
      <p:ext uri="{BB962C8B-B14F-4D97-AF65-F5344CB8AC3E}">
        <p14:creationId xmlns:p14="http://schemas.microsoft.com/office/powerpoint/2010/main" val="15093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03E60E51-F374-4684-962C-E181CDD4CF71}" type="slidenum">
              <a:rPr lang="en-GB" altLang="en-US"/>
              <a:pPr>
                <a:defRPr/>
              </a:pPr>
              <a:t>‹#›</a:t>
            </a:fld>
            <a:endParaRPr lang="en-GB" altLang="en-US"/>
          </a:p>
        </p:txBody>
      </p:sp>
    </p:spTree>
    <p:extLst>
      <p:ext uri="{BB962C8B-B14F-4D97-AF65-F5344CB8AC3E}">
        <p14:creationId xmlns:p14="http://schemas.microsoft.com/office/powerpoint/2010/main" val="164852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8942784" cy="1143000"/>
          </a:xfrm>
        </p:spPr>
        <p:txBody>
          <a:bodyPr/>
          <a:lstStyle/>
          <a:p>
            <a:r>
              <a:rPr lang="en-US"/>
              <a:t>Click to edit Master title style</a:t>
            </a:r>
          </a:p>
        </p:txBody>
      </p:sp>
      <p:sp>
        <p:nvSpPr>
          <p:cNvPr id="3" name="Content Placeholder 2"/>
          <p:cNvSpPr>
            <a:spLocks noGrp="1"/>
          </p:cNvSpPr>
          <p:nvPr>
            <p:ph sz="half" idx="1"/>
          </p:nvPr>
        </p:nvSpPr>
        <p:spPr>
          <a:xfrm>
            <a:off x="609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C9E116B-7E26-462B-B423-906BD8A1F3CE}" type="slidenum">
              <a:rPr lang="en-GB" altLang="en-US"/>
              <a:pPr>
                <a:defRPr/>
              </a:pPr>
              <a:t>‹#›</a:t>
            </a:fld>
            <a:endParaRPr lang="en-GB" altLang="en-US"/>
          </a:p>
        </p:txBody>
      </p:sp>
    </p:spTree>
    <p:extLst>
      <p:ext uri="{BB962C8B-B14F-4D97-AF65-F5344CB8AC3E}">
        <p14:creationId xmlns:p14="http://schemas.microsoft.com/office/powerpoint/2010/main" val="24277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B43722F4-5835-4D7A-84A4-A2EBA433B3A3}" type="slidenum">
              <a:rPr lang="en-GB" altLang="en-US"/>
              <a:pPr>
                <a:defRPr/>
              </a:pPr>
              <a:t>‹#›</a:t>
            </a:fld>
            <a:endParaRPr lang="en-GB" altLang="en-US"/>
          </a:p>
        </p:txBody>
      </p:sp>
    </p:spTree>
    <p:extLst>
      <p:ext uri="{BB962C8B-B14F-4D97-AF65-F5344CB8AC3E}">
        <p14:creationId xmlns:p14="http://schemas.microsoft.com/office/powerpoint/2010/main" val="36198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3D93CD89-4241-4413-B0EE-2CCD4382CCAF}" type="slidenum">
              <a:rPr lang="en-GB" altLang="en-US"/>
              <a:pPr>
                <a:defRPr/>
              </a:pPr>
              <a:t>‹#›</a:t>
            </a:fld>
            <a:endParaRPr lang="en-GB" altLang="en-US"/>
          </a:p>
        </p:txBody>
      </p:sp>
    </p:spTree>
    <p:extLst>
      <p:ext uri="{BB962C8B-B14F-4D97-AF65-F5344CB8AC3E}">
        <p14:creationId xmlns:p14="http://schemas.microsoft.com/office/powerpoint/2010/main" val="76156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F107454D-1911-4250-B7C4-621D7F2539F8}" type="slidenum">
              <a:rPr lang="en-GB" altLang="en-US"/>
              <a:pPr>
                <a:defRPr/>
              </a:pPr>
              <a:t>‹#›</a:t>
            </a:fld>
            <a:endParaRPr lang="en-GB" altLang="en-US"/>
          </a:p>
        </p:txBody>
      </p:sp>
    </p:spTree>
    <p:extLst>
      <p:ext uri="{BB962C8B-B14F-4D97-AF65-F5344CB8AC3E}">
        <p14:creationId xmlns:p14="http://schemas.microsoft.com/office/powerpoint/2010/main" val="131342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6ACCBE24-23B9-43CA-B56F-94F371B9D746}" type="slidenum">
              <a:rPr lang="en-GB" altLang="en-US"/>
              <a:pPr>
                <a:defRPr/>
              </a:pPr>
              <a:t>‹#›</a:t>
            </a:fld>
            <a:endParaRPr lang="en-GB" altLang="en-US"/>
          </a:p>
        </p:txBody>
      </p:sp>
      <p:sp>
        <p:nvSpPr>
          <p:cNvPr id="1028" name="Rectangle 15"/>
          <p:cNvSpPr>
            <a:spLocks noGrp="1" noChangeArrowheads="1"/>
          </p:cNvSpPr>
          <p:nvPr>
            <p:ph type="title"/>
          </p:nvPr>
        </p:nvSpPr>
        <p:spPr bwMode="auto">
          <a:xfrm>
            <a:off x="357718" y="260350"/>
            <a:ext cx="90995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2" name="Rectangle 16"/>
          <p:cNvSpPr>
            <a:spLocks noGrp="1" noChangeArrowheads="1"/>
          </p:cNvSpPr>
          <p:nvPr>
            <p:ph type="body" idx="1"/>
          </p:nvPr>
        </p:nvSpPr>
        <p:spPr bwMode="auto">
          <a:xfrm>
            <a:off x="357717" y="1646238"/>
            <a:ext cx="1140248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0"/>
            <a:r>
              <a:rPr lang="en-GB" altLang="en-US"/>
              <a:t>Second level</a:t>
            </a:r>
          </a:p>
          <a:p>
            <a:pPr lvl="0"/>
            <a:r>
              <a:rPr lang="en-GB" altLang="en-US"/>
              <a:t>Third level</a:t>
            </a:r>
          </a:p>
          <a:p>
            <a:pPr lvl="0"/>
            <a:r>
              <a:rPr lang="en-GB" altLang="en-US"/>
              <a:t>Fourth level</a:t>
            </a:r>
          </a:p>
          <a:p>
            <a:pPr lvl="0"/>
            <a:r>
              <a:rPr lang="en-GB" altLang="en-US"/>
              <a:t>	- bullet point one</a:t>
            </a:r>
          </a:p>
        </p:txBody>
      </p:sp>
      <p:sp>
        <p:nvSpPr>
          <p:cNvPr id="1032" name="hc"/>
          <p:cNvSpPr txBox="1">
            <a:spLocks noChangeArrowheads="1"/>
          </p:cNvSpPr>
          <p:nvPr/>
        </p:nvSpPr>
        <p:spPr bwMode="auto">
          <a:xfrm>
            <a:off x="0" y="0"/>
            <a:ext cx="12192000" cy="246063"/>
          </a:xfrm>
          <a:prstGeom prst="rect">
            <a:avLst/>
          </a:prstGeom>
          <a:noFill/>
          <a:ln>
            <a:noFill/>
          </a:ln>
          <a:effectLst>
            <a:prstShdw prst="shdw17" dist="17961" dir="2700000">
              <a:schemeClr val="accent1">
                <a:gamma/>
                <a:shade val="60000"/>
                <a:invGamma/>
              </a:schemeClr>
            </a:prstShdw>
          </a:effectLst>
        </p:spPr>
        <p:txBody>
          <a:bodyPr>
            <a:spAutoFit/>
          </a:bodyPr>
          <a:lstStyle/>
          <a:p>
            <a:pPr algn="ctr">
              <a:defRPr/>
            </a:pPr>
            <a:endParaRPr kumimoji="0" lang="en-US" sz="1000" b="0" i="0" u="none" baseline="0">
              <a:solidFill>
                <a:srgbClr val="7F7F7F"/>
              </a:solidFill>
              <a:latin typeface="Arial" panose="020B0604020202020204" pitchFamily="34" charset="0"/>
            </a:endParaRPr>
          </a:p>
        </p:txBody>
      </p:sp>
      <p:sp>
        <p:nvSpPr>
          <p:cNvPr id="1033" name="fc"/>
          <p:cNvSpPr txBox="1">
            <a:spLocks noChangeArrowheads="1"/>
          </p:cNvSpPr>
          <p:nvPr/>
        </p:nvSpPr>
        <p:spPr bwMode="auto">
          <a:xfrm>
            <a:off x="0" y="6491289"/>
            <a:ext cx="12192000" cy="244475"/>
          </a:xfrm>
          <a:prstGeom prst="rect">
            <a:avLst/>
          </a:prstGeom>
          <a:noFill/>
          <a:ln>
            <a:noFill/>
          </a:ln>
          <a:effectLst>
            <a:prstShdw prst="shdw17" dist="17961" dir="2700000">
              <a:schemeClr val="accent1">
                <a:gamma/>
                <a:shade val="60000"/>
                <a:invGamma/>
              </a:schemeClr>
            </a:prstShdw>
          </a:effectLst>
        </p:spPr>
        <p:txBody>
          <a:bodyPr>
            <a:spAutoFit/>
          </a:bodyPr>
          <a:lstStyle/>
          <a:p>
            <a:pPr algn="ctr">
              <a:defRPr/>
            </a:pPr>
            <a:endParaRPr kumimoji="0" lang="en-GB" sz="1000" b="0" i="0" u="none" baseline="0">
              <a:solidFill>
                <a:srgbClr val="7F7F7F"/>
              </a:solidFill>
              <a:latin typeface="Arial" panose="020B0604020202020204" pitchFamily="34" charset="0"/>
            </a:endParaRPr>
          </a:p>
        </p:txBody>
      </p:sp>
      <p:pic>
        <p:nvPicPr>
          <p:cNvPr id="3"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0295675" y="363090"/>
            <a:ext cx="1450706"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c"/>
          <p:cNvSpPr txBox="1">
            <a:spLocks noChangeArrowheads="1"/>
          </p:cNvSpPr>
          <p:nvPr userDrawn="1"/>
        </p:nvSpPr>
        <p:spPr bwMode="auto">
          <a:xfrm>
            <a:off x="0" y="0"/>
            <a:ext cx="12192000" cy="2460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a:solidFill>
                <a:srgbClr val="7F7F7F"/>
              </a:solidFill>
              <a:latin typeface="Arial" panose="020B0604020202020204" pitchFamily="34" charset="0"/>
            </a:endParaRPr>
          </a:p>
        </p:txBody>
      </p:sp>
      <p:sp>
        <p:nvSpPr>
          <p:cNvPr id="11" name="fc"/>
          <p:cNvSpPr txBox="1">
            <a:spLocks noChangeArrowheads="1"/>
          </p:cNvSpPr>
          <p:nvPr userDrawn="1"/>
        </p:nvSpPr>
        <p:spPr bwMode="auto">
          <a:xfrm>
            <a:off x="0" y="6491288"/>
            <a:ext cx="12192000" cy="2460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a:solidFill>
                <a:srgbClr val="7F7F7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81" r:id="rId1"/>
    <p:sldLayoutId id="2147484098"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Lst>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2pPr>
      <a:lvl3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3pPr>
      <a:lvl4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4pPr>
      <a:lvl5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5pPr>
      <a:lvl6pPr marL="4572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6pPr>
      <a:lvl7pPr marL="9144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7pPr>
      <a:lvl8pPr marL="13716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8pPr>
      <a:lvl9pPr marL="18288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9pPr>
    </p:titleStyle>
    <p:body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johnson-noise-thermometer.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mailto:Paul.bramley@metrosol.co.uk" TargetMode="External"/><Relationship Id="rId4" Type="http://schemas.openxmlformats.org/officeDocument/2006/relationships/hyperlink" Target="https://www.facebook.com/johnsonnoisethermome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spcBef>
                <a:spcPct val="0"/>
              </a:spcBef>
              <a:buClrTx/>
              <a:buFontTx/>
              <a:buNone/>
            </a:pPr>
            <a:endParaRPr lang="en-GB" altLang="en-US">
              <a:solidFill>
                <a:schemeClr val="tx1"/>
              </a:solidFill>
            </a:endParaRPr>
          </a:p>
        </p:txBody>
      </p:sp>
      <p:sp>
        <p:nvSpPr>
          <p:cNvPr id="19460" name="Rectangle 1029"/>
          <p:cNvSpPr>
            <a:spLocks noGrp="1" noChangeArrowheads="1"/>
          </p:cNvSpPr>
          <p:nvPr>
            <p:ph type="ctrTitle"/>
          </p:nvPr>
        </p:nvSpPr>
        <p:spPr>
          <a:noFill/>
        </p:spPr>
        <p:txBody>
          <a:bodyPr/>
          <a:lstStyle/>
          <a:p>
            <a:r>
              <a:rPr lang="en-GB" altLang="en-US" sz="2800" dirty="0">
                <a:ea typeface="ＭＳ Ｐゴシック" panose="020B0600070205080204" pitchFamily="34" charset="-128"/>
              </a:rPr>
              <a:t>Development of a practical Johnson Noise Thermometer (JNT): latest progress</a:t>
            </a:r>
            <a:br>
              <a:rPr lang="en-GB" altLang="en-US" sz="2800" dirty="0">
                <a:ea typeface="ＭＳ Ｐゴシック" panose="020B0600070205080204" pitchFamily="34" charset="-128"/>
              </a:rPr>
            </a:br>
            <a:br>
              <a:rPr lang="en-GB" altLang="en-US" sz="2800" dirty="0">
                <a:ea typeface="ＭＳ Ｐゴシック" panose="020B0600070205080204" pitchFamily="34" charset="-128"/>
              </a:rPr>
            </a:br>
            <a:r>
              <a:rPr lang="en-GB" altLang="en-US" sz="2800" dirty="0">
                <a:ea typeface="ＭＳ Ｐゴシック" panose="020B0600070205080204" pitchFamily="34" charset="-128"/>
              </a:rPr>
              <a:t>A joint project between Metrosol and NPL</a:t>
            </a:r>
            <a:br>
              <a:rPr lang="en-GB" altLang="en-US" sz="2800" dirty="0">
                <a:ea typeface="ＭＳ Ｐゴシック" panose="020B0600070205080204" pitchFamily="34" charset="-128"/>
              </a:rPr>
            </a:br>
            <a:br>
              <a:rPr lang="en-GB" altLang="en-US" sz="2800" dirty="0">
                <a:ea typeface="ＭＳ Ｐゴシック" panose="020B0600070205080204" pitchFamily="34" charset="-128"/>
              </a:rPr>
            </a:br>
            <a:br>
              <a:rPr lang="en-GB" altLang="en-US" sz="2800" dirty="0">
                <a:ea typeface="ＭＳ Ｐゴシック" panose="020B0600070205080204" pitchFamily="34" charset="-128"/>
              </a:rPr>
            </a:br>
            <a:br>
              <a:rPr lang="en-GB" altLang="en-US" sz="2800" dirty="0">
                <a:ea typeface="ＭＳ Ｐゴシック" panose="020B0600070205080204" pitchFamily="34" charset="-128"/>
              </a:rPr>
            </a:br>
            <a:r>
              <a:rPr lang="en-GB" sz="1800" b="0" dirty="0"/>
              <a:t>Paul Bramley - Metrosol Limited</a:t>
            </a:r>
            <a:br>
              <a:rPr lang="en-GB" sz="1800" b="0" dirty="0"/>
            </a:br>
            <a:br>
              <a:rPr lang="en-GB" altLang="en-US" sz="2800" dirty="0">
                <a:ea typeface="ＭＳ Ｐゴシック" panose="020B0600070205080204" pitchFamily="34" charset="-128"/>
              </a:rPr>
            </a:br>
            <a:br>
              <a:rPr lang="en-GB" altLang="en-US" sz="2800" dirty="0">
                <a:ea typeface="ＭＳ Ｐゴシック" panose="020B0600070205080204" pitchFamily="34" charset="-128"/>
              </a:rPr>
            </a:br>
            <a:endParaRPr lang="en-GB" altLang="en-US" sz="1800" dirty="0">
              <a:ea typeface="ＭＳ Ｐゴシック" panose="020B0600070205080204" pitchFamily="34" charset="-128"/>
            </a:endParaRPr>
          </a:p>
        </p:txBody>
      </p:sp>
      <p:sp>
        <p:nvSpPr>
          <p:cNvPr id="2" name="Subtitle 1">
            <a:extLst>
              <a:ext uri="{FF2B5EF4-FFF2-40B4-BE49-F238E27FC236}">
                <a16:creationId xmlns:a16="http://schemas.microsoft.com/office/drawing/2014/main" id="{5C8E32C2-D675-415E-9B18-B51F259F0E3B}"/>
              </a:ext>
            </a:extLst>
          </p:cNvPr>
          <p:cNvSpPr>
            <a:spLocks noGrp="1"/>
          </p:cNvSpPr>
          <p:nvPr>
            <p:ph type="subTitle" idx="1"/>
          </p:nvPr>
        </p:nvSpPr>
        <p:spPr/>
        <p:txBody>
          <a:bodyPr/>
          <a:lstStyle/>
          <a:p>
            <a:endParaRPr lang="en-GB"/>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7049" y="814431"/>
            <a:ext cx="2055575" cy="8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4. Project “JNT2”</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JNT2 project (Oct 2017 – Dec 2020)</a:t>
            </a:r>
          </a:p>
          <a:p>
            <a:pPr>
              <a:spcBef>
                <a:spcPts val="1200"/>
              </a:spcBef>
              <a:buClrTx/>
            </a:pPr>
            <a:r>
              <a:rPr lang="en-GB" altLang="en-US" dirty="0">
                <a:solidFill>
                  <a:schemeClr val="accent1"/>
                </a:solidFill>
              </a:rPr>
              <a:t>Turn this new technology into a fully engineered technology capable to realising a practical JNT</a:t>
            </a:r>
          </a:p>
          <a:p>
            <a:pPr lvl="1">
              <a:spcBef>
                <a:spcPts val="1200"/>
              </a:spcBef>
              <a:buClrTx/>
            </a:pPr>
            <a:r>
              <a:rPr lang="en-GB" altLang="en-US" dirty="0">
                <a:solidFill>
                  <a:schemeClr val="accent1"/>
                </a:solidFill>
              </a:rPr>
              <a:t>Develop all the required technologies</a:t>
            </a:r>
          </a:p>
          <a:p>
            <a:pPr lvl="1">
              <a:spcBef>
                <a:spcPts val="1200"/>
              </a:spcBef>
              <a:buClrTx/>
            </a:pPr>
            <a:r>
              <a:rPr lang="en-GB" altLang="en-US" dirty="0">
                <a:solidFill>
                  <a:schemeClr val="accent1"/>
                </a:solidFill>
              </a:rPr>
              <a:t>Achieve EMC: make it work in a harsh environment</a:t>
            </a:r>
          </a:p>
          <a:p>
            <a:pPr lvl="1">
              <a:spcBef>
                <a:spcPts val="1200"/>
              </a:spcBef>
              <a:buClrTx/>
            </a:pPr>
            <a:r>
              <a:rPr lang="en-GB" altLang="en-US" dirty="0">
                <a:solidFill>
                  <a:schemeClr val="accent1"/>
                </a:solidFill>
              </a:rPr>
              <a:t>Reduce size (1L &amp; 1kg)</a:t>
            </a:r>
          </a:p>
          <a:p>
            <a:pPr lvl="1">
              <a:spcBef>
                <a:spcPts val="1200"/>
              </a:spcBef>
              <a:buClrTx/>
            </a:pPr>
            <a:r>
              <a:rPr lang="en-GB" altLang="en-US" dirty="0">
                <a:solidFill>
                  <a:schemeClr val="accent1"/>
                </a:solidFill>
              </a:rPr>
              <a:t>Work over a range of interest (0-1000°C)</a:t>
            </a:r>
          </a:p>
          <a:p>
            <a:pPr>
              <a:spcBef>
                <a:spcPts val="48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6748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237622" cy="1143000"/>
          </a:xfrm>
        </p:spPr>
        <p:txBody>
          <a:bodyPr/>
          <a:lstStyle/>
          <a:p>
            <a:r>
              <a:rPr lang="en-GB" altLang="en-US" dirty="0"/>
              <a:t>4. JNT2: Essential Circuits Designed</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descr="A picture containing text, device, control panel&#10;&#10;Description automatically generated">
            <a:extLst>
              <a:ext uri="{FF2B5EF4-FFF2-40B4-BE49-F238E27FC236}">
                <a16:creationId xmlns:a16="http://schemas.microsoft.com/office/drawing/2014/main" id="{FF4E76FD-AD7B-4680-8DE1-CA381A95FA9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0101" y="1046593"/>
            <a:ext cx="5705899" cy="5705899"/>
          </a:xfrm>
        </p:spPr>
      </p:pic>
      <p:pic>
        <p:nvPicPr>
          <p:cNvPr id="11" name="Picture 10" descr="A picture containing toy&#10;&#10;Description automatically generated">
            <a:extLst>
              <a:ext uri="{FF2B5EF4-FFF2-40B4-BE49-F238E27FC236}">
                <a16:creationId xmlns:a16="http://schemas.microsoft.com/office/drawing/2014/main" id="{E2CE4323-9BE4-4DEE-B9A4-A89ACC8C91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046592"/>
            <a:ext cx="5705899" cy="5705899"/>
          </a:xfrm>
          <a:prstGeom prst="rect">
            <a:avLst/>
          </a:prstGeom>
        </p:spPr>
      </p:pic>
    </p:spTree>
    <p:extLst>
      <p:ext uri="{BB962C8B-B14F-4D97-AF65-F5344CB8AC3E}">
        <p14:creationId xmlns:p14="http://schemas.microsoft.com/office/powerpoint/2010/main" val="24556057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4. JNT2: Weight Loss Programme</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descr="A picture containing person, holding, person, hand&#10;&#10;Description automatically generated">
            <a:extLst>
              <a:ext uri="{FF2B5EF4-FFF2-40B4-BE49-F238E27FC236}">
                <a16:creationId xmlns:a16="http://schemas.microsoft.com/office/drawing/2014/main" id="{54DEC166-B98B-496D-82C5-383FBA396AA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88307" y="996461"/>
            <a:ext cx="7815385" cy="5861539"/>
          </a:xfrm>
        </p:spPr>
      </p:pic>
    </p:spTree>
    <p:extLst>
      <p:ext uri="{BB962C8B-B14F-4D97-AF65-F5344CB8AC3E}">
        <p14:creationId xmlns:p14="http://schemas.microsoft.com/office/powerpoint/2010/main" val="16276038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237622" cy="1143000"/>
          </a:xfrm>
        </p:spPr>
        <p:txBody>
          <a:bodyPr/>
          <a:lstStyle/>
          <a:p>
            <a:r>
              <a:rPr lang="en-GB" altLang="en-US" dirty="0"/>
              <a:t>4. JNT2: EMC Achieved (a key milestone)</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descr="A picture containing indoor&#10;&#10;Description automatically generated">
            <a:extLst>
              <a:ext uri="{FF2B5EF4-FFF2-40B4-BE49-F238E27FC236}">
                <a16:creationId xmlns:a16="http://schemas.microsoft.com/office/drawing/2014/main" id="{54FAD2F4-D7CC-483F-91DD-1A7FCBEC6EB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0800000">
            <a:off x="3175882" y="992728"/>
            <a:ext cx="7820363" cy="5865272"/>
          </a:xfrm>
        </p:spPr>
      </p:pic>
      <p:sp>
        <p:nvSpPr>
          <p:cNvPr id="2" name="TextBox 1">
            <a:extLst>
              <a:ext uri="{FF2B5EF4-FFF2-40B4-BE49-F238E27FC236}">
                <a16:creationId xmlns:a16="http://schemas.microsoft.com/office/drawing/2014/main" id="{4BA976BC-073A-442C-B3DE-664BBE83AE9E}"/>
              </a:ext>
            </a:extLst>
          </p:cNvPr>
          <p:cNvSpPr txBox="1"/>
          <p:nvPr/>
        </p:nvSpPr>
        <p:spPr>
          <a:xfrm>
            <a:off x="596806" y="3429000"/>
            <a:ext cx="2579077" cy="954107"/>
          </a:xfrm>
          <a:prstGeom prst="rect">
            <a:avLst/>
          </a:prstGeom>
          <a:noFill/>
        </p:spPr>
        <p:txBody>
          <a:bodyPr wrap="square" rtlCol="0">
            <a:spAutoFit/>
          </a:bodyPr>
          <a:lstStyle/>
          <a:p>
            <a:r>
              <a:rPr lang="en-GB" sz="2800" dirty="0"/>
              <a:t>10Vm</a:t>
            </a:r>
            <a:r>
              <a:rPr lang="en-GB" sz="2800" baseline="30000" dirty="0"/>
              <a:t>-1</a:t>
            </a:r>
          </a:p>
          <a:p>
            <a:r>
              <a:rPr lang="en-GB" sz="2800" baseline="30000" dirty="0"/>
              <a:t>Heavy Industrial Limit</a:t>
            </a:r>
            <a:endParaRPr lang="en-GB" sz="2800" dirty="0"/>
          </a:p>
        </p:txBody>
      </p:sp>
    </p:spTree>
    <p:extLst>
      <p:ext uri="{BB962C8B-B14F-4D97-AF65-F5344CB8AC3E}">
        <p14:creationId xmlns:p14="http://schemas.microsoft.com/office/powerpoint/2010/main" val="37293254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4. Project “JNT2”</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Standard Deviations:</a:t>
            </a:r>
          </a:p>
          <a:p>
            <a:pPr marL="400050" lvl="1" indent="0">
              <a:spcBef>
                <a:spcPts val="1200"/>
              </a:spcBef>
              <a:buClrTx/>
            </a:pPr>
            <a:r>
              <a:rPr lang="en-GB" altLang="en-US" dirty="0">
                <a:solidFill>
                  <a:schemeClr val="accent1"/>
                </a:solidFill>
              </a:rPr>
              <a:t>0.36°C @ 20°C</a:t>
            </a:r>
          </a:p>
          <a:p>
            <a:pPr marL="400050" lvl="1" indent="0">
              <a:spcBef>
                <a:spcPts val="1200"/>
              </a:spcBef>
              <a:buClrTx/>
            </a:pPr>
            <a:r>
              <a:rPr lang="en-GB" altLang="en-US" dirty="0">
                <a:solidFill>
                  <a:schemeClr val="accent1"/>
                </a:solidFill>
              </a:rPr>
              <a:t>1.1°C @ 1,000°C</a:t>
            </a:r>
          </a:p>
          <a:p>
            <a:pPr>
              <a:spcBef>
                <a:spcPts val="1200"/>
              </a:spcBef>
              <a:buClrTx/>
            </a:pPr>
            <a:r>
              <a:rPr lang="en-GB" altLang="en-US" dirty="0">
                <a:solidFill>
                  <a:schemeClr val="accent1"/>
                </a:solidFill>
              </a:rPr>
              <a:t>Rice’s Equation Limit:</a:t>
            </a:r>
          </a:p>
          <a:p>
            <a:pPr marL="400050" lvl="1" indent="0">
              <a:spcBef>
                <a:spcPts val="1200"/>
              </a:spcBef>
              <a:buClrTx/>
            </a:pPr>
            <a:r>
              <a:rPr lang="en-GB" altLang="en-US" dirty="0">
                <a:solidFill>
                  <a:schemeClr val="accent1"/>
                </a:solidFill>
              </a:rPr>
              <a:t>0.12°C @ 20°C</a:t>
            </a:r>
          </a:p>
          <a:p>
            <a:pPr marL="400050" lvl="1" indent="0">
              <a:spcBef>
                <a:spcPts val="1200"/>
              </a:spcBef>
              <a:buClrTx/>
            </a:pPr>
            <a:r>
              <a:rPr lang="en-GB" altLang="en-US" dirty="0">
                <a:solidFill>
                  <a:schemeClr val="accent1"/>
                </a:solidFill>
              </a:rPr>
              <a:t>0.53°C @ 1,000°C</a:t>
            </a:r>
          </a:p>
          <a:p>
            <a:pPr marL="400050" lvl="1" indent="0">
              <a:spcBef>
                <a:spcPts val="1200"/>
              </a:spcBef>
              <a:buClrTx/>
            </a:pPr>
            <a:r>
              <a:rPr lang="en-GB" altLang="en-US" dirty="0">
                <a:solidFill>
                  <a:schemeClr val="accent1"/>
                </a:solidFill>
              </a:rPr>
              <a:t>(for 1MHz BW &amp; 5.9s)</a:t>
            </a:r>
          </a:p>
          <a:p>
            <a:pPr>
              <a:spcBef>
                <a:spcPts val="48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4" descr="A picture containing text, indoor&#10;&#10;Description automatically generated">
            <a:extLst>
              <a:ext uri="{FF2B5EF4-FFF2-40B4-BE49-F238E27FC236}">
                <a16:creationId xmlns:a16="http://schemas.microsoft.com/office/drawing/2014/main" id="{CD84B63E-779C-4BBD-80B4-F8C7865BB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5400000">
            <a:off x="6168429" y="1738492"/>
            <a:ext cx="5705074" cy="42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tool, cement&#10;&#10;Description automatically generated">
            <a:extLst>
              <a:ext uri="{FF2B5EF4-FFF2-40B4-BE49-F238E27FC236}">
                <a16:creationId xmlns:a16="http://schemas.microsoft.com/office/drawing/2014/main" id="{B9D813EC-3B2C-4C58-B9E8-BCA55E760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066272" y="3149602"/>
            <a:ext cx="5705075" cy="1456585"/>
          </a:xfrm>
          <a:prstGeom prst="rect">
            <a:avLst/>
          </a:prstGeom>
        </p:spPr>
      </p:pic>
    </p:spTree>
    <p:extLst>
      <p:ext uri="{BB962C8B-B14F-4D97-AF65-F5344CB8AC3E}">
        <p14:creationId xmlns:p14="http://schemas.microsoft.com/office/powerpoint/2010/main" val="5967679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4. Project “JNT3”</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JNT3 project (Jan 2021 – Dec 2021)</a:t>
            </a:r>
          </a:p>
          <a:p>
            <a:pPr>
              <a:spcBef>
                <a:spcPts val="1200"/>
              </a:spcBef>
              <a:buClrTx/>
            </a:pPr>
            <a:r>
              <a:rPr lang="en-GB" altLang="en-US" dirty="0">
                <a:solidFill>
                  <a:schemeClr val="accent1"/>
                </a:solidFill>
              </a:rPr>
              <a:t>Characterise and optimise all parts of the measurement system to create a realistic specification &amp; uncertainty budget</a:t>
            </a:r>
          </a:p>
          <a:p>
            <a:pPr>
              <a:spcBef>
                <a:spcPts val="1200"/>
              </a:spcBef>
              <a:buClrTx/>
            </a:pPr>
            <a:r>
              <a:rPr lang="en-GB" altLang="en-US" dirty="0">
                <a:solidFill>
                  <a:schemeClr val="accent1"/>
                </a:solidFill>
              </a:rPr>
              <a:t>ADC </a:t>
            </a:r>
          </a:p>
          <a:p>
            <a:pPr>
              <a:spcBef>
                <a:spcPts val="1200"/>
              </a:spcBef>
              <a:buClrTx/>
            </a:pPr>
            <a:r>
              <a:rPr lang="en-GB" altLang="en-US" dirty="0">
                <a:solidFill>
                  <a:schemeClr val="accent1"/>
                </a:solidFill>
              </a:rPr>
              <a:t>DAC</a:t>
            </a:r>
          </a:p>
          <a:p>
            <a:pPr>
              <a:spcBef>
                <a:spcPts val="1200"/>
              </a:spcBef>
              <a:buClrTx/>
            </a:pPr>
            <a:r>
              <a:rPr lang="en-GB" altLang="en-US" dirty="0">
                <a:solidFill>
                  <a:schemeClr val="accent1"/>
                </a:solidFill>
              </a:rPr>
              <a:t>Calibration signal injection network </a:t>
            </a:r>
          </a:p>
          <a:p>
            <a:pPr>
              <a:spcBef>
                <a:spcPts val="48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phic 2" descr="Badge Tick with solid fill">
            <a:extLst>
              <a:ext uri="{FF2B5EF4-FFF2-40B4-BE49-F238E27FC236}">
                <a16:creationId xmlns:a16="http://schemas.microsoft.com/office/drawing/2014/main" id="{EBD5EB23-10B7-4E7C-A5B8-B82F4BB997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1298" y="2762590"/>
            <a:ext cx="666410" cy="666410"/>
          </a:xfrm>
          <a:prstGeom prst="rect">
            <a:avLst/>
          </a:prstGeom>
        </p:spPr>
      </p:pic>
      <p:pic>
        <p:nvPicPr>
          <p:cNvPr id="8" name="Graphic 7" descr="Badge Tick with solid fill">
            <a:extLst>
              <a:ext uri="{FF2B5EF4-FFF2-40B4-BE49-F238E27FC236}">
                <a16:creationId xmlns:a16="http://schemas.microsoft.com/office/drawing/2014/main" id="{27286A76-91F8-4174-A77A-222D025946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1298" y="3344836"/>
            <a:ext cx="666410" cy="666410"/>
          </a:xfrm>
          <a:prstGeom prst="rect">
            <a:avLst/>
          </a:prstGeom>
        </p:spPr>
      </p:pic>
      <p:pic>
        <p:nvPicPr>
          <p:cNvPr id="5" name="Graphic 4" descr="Hourglass 30% with solid fill">
            <a:extLst>
              <a:ext uri="{FF2B5EF4-FFF2-40B4-BE49-F238E27FC236}">
                <a16:creationId xmlns:a16="http://schemas.microsoft.com/office/drawing/2014/main" id="{008A90FF-6A63-405C-9904-747EDED64C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7508" y="3786555"/>
            <a:ext cx="582246" cy="582246"/>
          </a:xfrm>
          <a:prstGeom prst="rect">
            <a:avLst/>
          </a:prstGeom>
        </p:spPr>
      </p:pic>
    </p:spTree>
    <p:extLst>
      <p:ext uri="{BB962C8B-B14F-4D97-AF65-F5344CB8AC3E}">
        <p14:creationId xmlns:p14="http://schemas.microsoft.com/office/powerpoint/2010/main" val="41691478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5. Project “JNT4”</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Anticipated JNT4 project (Jan 2022+)</a:t>
            </a:r>
          </a:p>
          <a:p>
            <a:pPr>
              <a:spcBef>
                <a:spcPts val="1200"/>
              </a:spcBef>
              <a:buClrTx/>
            </a:pPr>
            <a:r>
              <a:rPr lang="en-GB" altLang="en-US" dirty="0">
                <a:solidFill>
                  <a:schemeClr val="accent1"/>
                </a:solidFill>
              </a:rPr>
              <a:t>By end of 2021 we will have all the technology to create a practical JNT for us in harsh industrial environments</a:t>
            </a:r>
          </a:p>
          <a:p>
            <a:pPr>
              <a:spcBef>
                <a:spcPts val="1200"/>
              </a:spcBef>
              <a:buClrTx/>
            </a:pPr>
            <a:r>
              <a:rPr lang="en-GB" altLang="en-US" dirty="0">
                <a:solidFill>
                  <a:schemeClr val="accent1"/>
                </a:solidFill>
              </a:rPr>
              <a:t>What sort of JNT do we design first? (Metrology/industrial, temperature range, features, interface: Ethernet, USB, RS232, HART, Fieldbus, 4-20mA)</a:t>
            </a:r>
          </a:p>
          <a:p>
            <a:pPr>
              <a:spcBef>
                <a:spcPts val="1200"/>
              </a:spcBef>
              <a:buClrTx/>
            </a:pPr>
            <a:r>
              <a:rPr lang="en-GB" altLang="en-US" dirty="0">
                <a:solidFill>
                  <a:schemeClr val="accent1"/>
                </a:solidFill>
              </a:rPr>
              <a:t>If you are interested in engaging in order to influence the first JNT contact </a:t>
            </a:r>
            <a:r>
              <a:rPr lang="en-GB" altLang="en-US" b="1" dirty="0">
                <a:solidFill>
                  <a:srgbClr val="FF0000"/>
                </a:solidFill>
              </a:rPr>
              <a:t>paul.bramley@metrosol.co.uk</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4782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2048E3-1051-40FE-8FD6-58249F529F9E}"/>
              </a:ext>
            </a:extLst>
          </p:cNvPr>
          <p:cNvSpPr txBox="1"/>
          <p:nvPr/>
        </p:nvSpPr>
        <p:spPr>
          <a:xfrm>
            <a:off x="1320800" y="1187939"/>
            <a:ext cx="8839200" cy="3046988"/>
          </a:xfrm>
          <a:prstGeom prst="rect">
            <a:avLst/>
          </a:prstGeom>
          <a:noFill/>
        </p:spPr>
        <p:txBody>
          <a:bodyPr wrap="square" rtlCol="0">
            <a:spAutoFit/>
          </a:bodyPr>
          <a:lstStyle/>
          <a:p>
            <a:pPr algn="ctr"/>
            <a:endParaRPr lang="en-GB" sz="2800" dirty="0">
              <a:solidFill>
                <a:schemeClr val="bg1"/>
              </a:solidFill>
              <a:hlinkClick r:id="rId3">
                <a:extLst>
                  <a:ext uri="{A12FA001-AC4F-418D-AE19-62706E023703}">
                    <ahyp:hlinkClr xmlns:ahyp="http://schemas.microsoft.com/office/drawing/2018/hyperlinkcolor" val="tx"/>
                  </a:ext>
                </a:extLst>
              </a:hlinkClick>
            </a:endParaRPr>
          </a:p>
          <a:p>
            <a:pPr algn="ctr"/>
            <a:r>
              <a:rPr lang="en-GB" sz="2800" dirty="0">
                <a:solidFill>
                  <a:schemeClr val="bg1"/>
                </a:solidFill>
                <a:hlinkClick r:id="rId3">
                  <a:extLst>
                    <a:ext uri="{A12FA001-AC4F-418D-AE19-62706E023703}">
                      <ahyp:hlinkClr xmlns:ahyp="http://schemas.microsoft.com/office/drawing/2018/hyperlinkcolor" val="tx"/>
                    </a:ext>
                  </a:extLst>
                </a:hlinkClick>
              </a:rPr>
              <a:t>www.johnson-noise-thermometer.com</a:t>
            </a:r>
            <a:endParaRPr lang="en-GB" sz="2800" dirty="0">
              <a:solidFill>
                <a:schemeClr val="bg1"/>
              </a:solidFill>
            </a:endParaRPr>
          </a:p>
          <a:p>
            <a:pPr algn="ctr"/>
            <a:endParaRPr lang="en-GB" sz="2800" dirty="0">
              <a:solidFill>
                <a:schemeClr val="bg1"/>
              </a:solidFill>
            </a:endParaRPr>
          </a:p>
          <a:p>
            <a:pPr algn="ctr"/>
            <a:r>
              <a:rPr lang="en-GB" sz="2800" dirty="0">
                <a:solidFill>
                  <a:schemeClr val="bg1"/>
                </a:solidFill>
                <a:hlinkClick r:id="rId4">
                  <a:extLst>
                    <a:ext uri="{A12FA001-AC4F-418D-AE19-62706E023703}">
                      <ahyp:hlinkClr xmlns:ahyp="http://schemas.microsoft.com/office/drawing/2018/hyperlinkcolor" val="tx"/>
                    </a:ext>
                  </a:extLst>
                </a:hlinkClick>
              </a:rPr>
              <a:t>https://www.facebook.com/johnsonnoisethermometer/</a:t>
            </a:r>
            <a:endParaRPr lang="en-GB" sz="2800" dirty="0">
              <a:solidFill>
                <a:schemeClr val="bg1"/>
              </a:solidFill>
            </a:endParaRPr>
          </a:p>
          <a:p>
            <a:pPr algn="ctr"/>
            <a:endParaRPr lang="en-GB" sz="2800" dirty="0">
              <a:solidFill>
                <a:schemeClr val="bg1"/>
              </a:solidFill>
              <a:hlinkClick r:id="rId5">
                <a:extLst>
                  <a:ext uri="{A12FA001-AC4F-418D-AE19-62706E023703}">
                    <ahyp:hlinkClr xmlns:ahyp="http://schemas.microsoft.com/office/drawing/2018/hyperlinkcolor" val="tx"/>
                  </a:ext>
                </a:extLst>
              </a:hlinkClick>
            </a:endParaRPr>
          </a:p>
          <a:p>
            <a:pPr algn="ctr"/>
            <a:r>
              <a:rPr lang="en-GB" sz="2800" dirty="0">
                <a:solidFill>
                  <a:schemeClr val="bg1"/>
                </a:solidFill>
                <a:hlinkClick r:id="rId5">
                  <a:extLst>
                    <a:ext uri="{A12FA001-AC4F-418D-AE19-62706E023703}">
                      <ahyp:hlinkClr xmlns:ahyp="http://schemas.microsoft.com/office/drawing/2018/hyperlinkcolor" val="tx"/>
                    </a:ext>
                  </a:extLst>
                </a:hlinkClick>
              </a:rPr>
              <a:t>paul.bramley@metrosol.co.uk</a:t>
            </a:r>
            <a:endParaRPr lang="en-GB" sz="2800" dirty="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252018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1. Menu for today</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What is Johnson noise?</a:t>
            </a:r>
          </a:p>
          <a:p>
            <a:pPr>
              <a:spcBef>
                <a:spcPts val="1200"/>
              </a:spcBef>
              <a:buClrTx/>
            </a:pPr>
            <a:r>
              <a:rPr lang="en-GB" altLang="en-US" dirty="0">
                <a:solidFill>
                  <a:schemeClr val="accent1"/>
                </a:solidFill>
              </a:rPr>
              <a:t>Making a Johnson noise thermometer?</a:t>
            </a:r>
          </a:p>
          <a:p>
            <a:pPr>
              <a:spcBef>
                <a:spcPts val="1200"/>
              </a:spcBef>
              <a:buClrTx/>
            </a:pPr>
            <a:r>
              <a:rPr lang="en-GB" altLang="en-US" dirty="0">
                <a:solidFill>
                  <a:schemeClr val="accent1"/>
                </a:solidFill>
              </a:rPr>
              <a:t>Why use a JNT – what are the benefits?</a:t>
            </a:r>
          </a:p>
          <a:p>
            <a:pPr>
              <a:spcBef>
                <a:spcPts val="1200"/>
              </a:spcBef>
              <a:buClrTx/>
            </a:pPr>
            <a:r>
              <a:rPr lang="en-GB" altLang="en-US" dirty="0">
                <a:solidFill>
                  <a:schemeClr val="accent1"/>
                </a:solidFill>
              </a:rPr>
              <a:t>Progress towards the worlds first practical JNT for use in harsh industrial environments</a:t>
            </a:r>
          </a:p>
          <a:p>
            <a:pPr>
              <a:spcBef>
                <a:spcPts val="1200"/>
              </a:spcBef>
              <a:buClrTx/>
            </a:pPr>
            <a:r>
              <a:rPr lang="en-GB" altLang="en-US" dirty="0">
                <a:solidFill>
                  <a:schemeClr val="accent1"/>
                </a:solidFill>
              </a:rPr>
              <a:t>Next steps… do you want to join us?</a:t>
            </a:r>
          </a:p>
          <a:p>
            <a:pPr>
              <a:spcBef>
                <a:spcPts val="120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8542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1505" descr="A picture containing text, electronics, display, screenshot&#10;&#10;Description automatically generated">
            <a:extLst>
              <a:ext uri="{FF2B5EF4-FFF2-40B4-BE49-F238E27FC236}">
                <a16:creationId xmlns:a16="http://schemas.microsoft.com/office/drawing/2014/main" id="{738B7B95-BC4E-44D5-AA4C-1E1183645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438" y="2208405"/>
            <a:ext cx="6724650" cy="3267075"/>
          </a:xfrm>
          <a:prstGeom prst="rect">
            <a:avLst/>
          </a:prstGeom>
        </p:spPr>
      </p:pic>
      <p:pic>
        <p:nvPicPr>
          <p:cNvPr id="2" name="Picture 1">
            <a:extLst>
              <a:ext uri="{FF2B5EF4-FFF2-40B4-BE49-F238E27FC236}">
                <a16:creationId xmlns:a16="http://schemas.microsoft.com/office/drawing/2014/main" id="{567C7252-20DF-46AA-99C0-04D42290E0F6}"/>
              </a:ext>
            </a:extLst>
          </p:cNvPr>
          <p:cNvPicPr>
            <a:picLocks noChangeAspect="1"/>
          </p:cNvPicPr>
          <p:nvPr/>
        </p:nvPicPr>
        <p:blipFill>
          <a:blip r:embed="rId4"/>
          <a:stretch>
            <a:fillRect/>
          </a:stretch>
        </p:blipFill>
        <p:spPr>
          <a:xfrm rot="5400000">
            <a:off x="517776" y="3462215"/>
            <a:ext cx="795085" cy="795085"/>
          </a:xfrm>
          <a:prstGeom prst="rect">
            <a:avLst/>
          </a:prstGeom>
        </p:spPr>
      </p:pic>
      <p:sp>
        <p:nvSpPr>
          <p:cNvPr id="21509" name="Rectangle 3"/>
          <p:cNvSpPr>
            <a:spLocks noChangeArrowheads="1"/>
          </p:cNvSpPr>
          <p:nvPr/>
        </p:nvSpPr>
        <p:spPr bwMode="auto">
          <a:xfrm>
            <a:off x="191620" y="4331478"/>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6799262" cy="1143000"/>
          </a:xfrm>
        </p:spPr>
        <p:txBody>
          <a:bodyPr/>
          <a:lstStyle/>
          <a:p>
            <a:r>
              <a:rPr lang="en-GB" altLang="en-US" dirty="0"/>
              <a:t>1. What Is Johnson Noise?</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505" name="Straight Connector 21504">
            <a:extLst>
              <a:ext uri="{FF2B5EF4-FFF2-40B4-BE49-F238E27FC236}">
                <a16:creationId xmlns:a16="http://schemas.microsoft.com/office/drawing/2014/main" id="{933ED292-B8AC-4E15-9627-713133D64C61}"/>
              </a:ext>
            </a:extLst>
          </p:cNvPr>
          <p:cNvCxnSpPr/>
          <p:nvPr/>
        </p:nvCxnSpPr>
        <p:spPr bwMode="auto">
          <a:xfrm>
            <a:off x="2159072" y="2524902"/>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11" name="Straight Connector 21510">
            <a:extLst>
              <a:ext uri="{FF2B5EF4-FFF2-40B4-BE49-F238E27FC236}">
                <a16:creationId xmlns:a16="http://schemas.microsoft.com/office/drawing/2014/main" id="{3BD63F6B-4A1E-4D10-8F24-E84569B82AD7}"/>
              </a:ext>
            </a:extLst>
          </p:cNvPr>
          <p:cNvCxnSpPr/>
          <p:nvPr/>
        </p:nvCxnSpPr>
        <p:spPr bwMode="auto">
          <a:xfrm>
            <a:off x="2154826" y="5258577"/>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3" name="Picture 3" descr="Translational_motion.gif">
            <a:extLst>
              <a:ext uri="{FF2B5EF4-FFF2-40B4-BE49-F238E27FC236}">
                <a16:creationId xmlns:a16="http://schemas.microsoft.com/office/drawing/2014/main" id="{7D8C2A97-DCBA-4CFA-9B3D-94F5EB0F24E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810" y="3598949"/>
            <a:ext cx="351943" cy="5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B0157A7A-04B1-421D-9301-03125B4B689B}"/>
              </a:ext>
            </a:extLst>
          </p:cNvPr>
          <p:cNvCxnSpPr>
            <a:cxnSpLocks/>
          </p:cNvCxnSpPr>
          <p:nvPr/>
        </p:nvCxnSpPr>
        <p:spPr bwMode="auto">
          <a:xfrm flipH="1">
            <a:off x="925334" y="3563127"/>
            <a:ext cx="1262065" cy="0"/>
          </a:xfrm>
          <a:prstGeom prst="line">
            <a:avLst/>
          </a:prstGeom>
          <a:solidFill>
            <a:schemeClr val="accent1"/>
          </a:solidFill>
          <a:ln w="47625" cap="flat" cmpd="sng" algn="ctr">
            <a:solidFill>
              <a:srgbClr val="000000"/>
            </a:solidFill>
            <a:prstDash val="solid"/>
            <a:round/>
            <a:headEnd type="none" w="med" len="med"/>
            <a:tailEnd type="oval" w="med" len="med"/>
          </a:ln>
          <a:effectLst/>
        </p:spPr>
      </p:cxnSp>
      <p:cxnSp>
        <p:nvCxnSpPr>
          <p:cNvPr id="38" name="Straight Connector 37">
            <a:extLst>
              <a:ext uri="{FF2B5EF4-FFF2-40B4-BE49-F238E27FC236}">
                <a16:creationId xmlns:a16="http://schemas.microsoft.com/office/drawing/2014/main" id="{503D25E0-82B3-4003-BEB9-49A5E62F0A6B}"/>
              </a:ext>
            </a:extLst>
          </p:cNvPr>
          <p:cNvCxnSpPr>
            <a:cxnSpLocks/>
          </p:cNvCxnSpPr>
          <p:nvPr/>
        </p:nvCxnSpPr>
        <p:spPr bwMode="auto">
          <a:xfrm flipH="1">
            <a:off x="925334" y="4166308"/>
            <a:ext cx="1262065" cy="0"/>
          </a:xfrm>
          <a:prstGeom prst="line">
            <a:avLst/>
          </a:prstGeom>
          <a:solidFill>
            <a:schemeClr val="accent1"/>
          </a:solidFill>
          <a:ln w="47625" cap="flat" cmpd="sng" algn="ctr">
            <a:solidFill>
              <a:srgbClr val="000000"/>
            </a:solidFill>
            <a:prstDash val="solid"/>
            <a:round/>
            <a:headEnd type="none" w="med" len="med"/>
            <a:tailEnd type="oval" w="med" len="med"/>
          </a:ln>
          <a:effectLst/>
        </p:spPr>
      </p:cxnSp>
      <p:sp>
        <p:nvSpPr>
          <p:cNvPr id="21512" name="Isosceles Triangle 21511">
            <a:extLst>
              <a:ext uri="{FF2B5EF4-FFF2-40B4-BE49-F238E27FC236}">
                <a16:creationId xmlns:a16="http://schemas.microsoft.com/office/drawing/2014/main" id="{8CB34CB5-81BC-4374-B196-8C8D39424A7C}"/>
              </a:ext>
            </a:extLst>
          </p:cNvPr>
          <p:cNvSpPr/>
          <p:nvPr/>
        </p:nvSpPr>
        <p:spPr bwMode="auto">
          <a:xfrm rot="5400000">
            <a:off x="2153678" y="3176395"/>
            <a:ext cx="1434164" cy="1366722"/>
          </a:xfrm>
          <a:prstGeom prst="triangl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a typeface="ヒラギノ角ゴ Pro W3" pitchFamily="28" charset="-128"/>
            </a:endParaRPr>
          </a:p>
        </p:txBody>
      </p:sp>
      <p:cxnSp>
        <p:nvCxnSpPr>
          <p:cNvPr id="21515" name="Straight Connector 21514">
            <a:extLst>
              <a:ext uri="{FF2B5EF4-FFF2-40B4-BE49-F238E27FC236}">
                <a16:creationId xmlns:a16="http://schemas.microsoft.com/office/drawing/2014/main" id="{B589CD42-4354-40AD-9AE6-ED9FC36C7826}"/>
              </a:ext>
            </a:extLst>
          </p:cNvPr>
          <p:cNvCxnSpPr>
            <a:cxnSpLocks/>
          </p:cNvCxnSpPr>
          <p:nvPr/>
        </p:nvCxnSpPr>
        <p:spPr bwMode="auto">
          <a:xfrm>
            <a:off x="2272569" y="3563127"/>
            <a:ext cx="194406" cy="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9BBA40B-3094-479E-8EE1-FC9BB999AFD7}"/>
              </a:ext>
            </a:extLst>
          </p:cNvPr>
          <p:cNvCxnSpPr>
            <a:cxnSpLocks/>
          </p:cNvCxnSpPr>
          <p:nvPr/>
        </p:nvCxnSpPr>
        <p:spPr bwMode="auto">
          <a:xfrm>
            <a:off x="2272569" y="4166308"/>
            <a:ext cx="194406" cy="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21518" name="Straight Connector 21517">
            <a:extLst>
              <a:ext uri="{FF2B5EF4-FFF2-40B4-BE49-F238E27FC236}">
                <a16:creationId xmlns:a16="http://schemas.microsoft.com/office/drawing/2014/main" id="{30CA1415-B79A-4787-BFDA-36DF204C64A7}"/>
              </a:ext>
            </a:extLst>
          </p:cNvPr>
          <p:cNvCxnSpPr/>
          <p:nvPr/>
        </p:nvCxnSpPr>
        <p:spPr bwMode="auto">
          <a:xfrm>
            <a:off x="2376488" y="3462215"/>
            <a:ext cx="0" cy="200148"/>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21520" name="Straight Connector 21519">
            <a:extLst>
              <a:ext uri="{FF2B5EF4-FFF2-40B4-BE49-F238E27FC236}">
                <a16:creationId xmlns:a16="http://schemas.microsoft.com/office/drawing/2014/main" id="{E5E489ED-73B5-4FF3-AABC-C216D7A54732}"/>
              </a:ext>
            </a:extLst>
          </p:cNvPr>
          <p:cNvCxnSpPr>
            <a:stCxn id="21512" idx="0"/>
            <a:endCxn id="21506" idx="1"/>
          </p:cNvCxnSpPr>
          <p:nvPr/>
        </p:nvCxnSpPr>
        <p:spPr bwMode="auto">
          <a:xfrm flipV="1">
            <a:off x="3554121" y="3841943"/>
            <a:ext cx="949317" cy="17813"/>
          </a:xfrm>
          <a:prstGeom prst="line">
            <a:avLst/>
          </a:prstGeom>
          <a:solidFill>
            <a:schemeClr val="accent1"/>
          </a:solidFill>
          <a:ln w="38100" cap="flat" cmpd="sng" algn="ctr">
            <a:solidFill>
              <a:srgbClr val="000000"/>
            </a:solidFill>
            <a:prstDash val="solid"/>
            <a:round/>
            <a:headEnd type="none" w="med" len="med"/>
            <a:tailEnd type="none" w="med" len="med"/>
          </a:ln>
          <a:effectLst/>
        </p:spPr>
      </p:cxnSp>
      <p:pic>
        <p:nvPicPr>
          <p:cNvPr id="53" name="Picture 4" descr="animated-fire-image-0299">
            <a:extLst>
              <a:ext uri="{FF2B5EF4-FFF2-40B4-BE49-F238E27FC236}">
                <a16:creationId xmlns:a16="http://schemas.microsoft.com/office/drawing/2014/main" id="{D56CF6A4-84A4-4944-A06B-7626BCC5494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2508" y="4432430"/>
            <a:ext cx="577098" cy="1333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10;&#10;Description automatically generated">
            <a:extLst>
              <a:ext uri="{FF2B5EF4-FFF2-40B4-BE49-F238E27FC236}">
                <a16:creationId xmlns:a16="http://schemas.microsoft.com/office/drawing/2014/main" id="{D0EF4A92-15D0-4701-8CD3-8793BB30398E}"/>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791583" y="2736000"/>
            <a:ext cx="3193200" cy="1918800"/>
          </a:xfrm>
          <a:prstGeom prst="rect">
            <a:avLst/>
          </a:prstGeom>
        </p:spPr>
      </p:pic>
      <p:sp>
        <p:nvSpPr>
          <p:cNvPr id="3" name="Content Placeholder 2">
            <a:extLst>
              <a:ext uri="{FF2B5EF4-FFF2-40B4-BE49-F238E27FC236}">
                <a16:creationId xmlns:a16="http://schemas.microsoft.com/office/drawing/2014/main" id="{239D5361-E6B7-44F4-8BBB-99B6E8931F79}"/>
              </a:ext>
            </a:extLst>
          </p:cNvPr>
          <p:cNvSpPr>
            <a:spLocks noGrp="1"/>
          </p:cNvSpPr>
          <p:nvPr>
            <p:ph idx="1"/>
          </p:nvPr>
        </p:nvSpPr>
        <p:spPr/>
        <p:txBody>
          <a:bodyPr/>
          <a:lstStyle/>
          <a:p>
            <a:endParaRPr lang="en-GB" dirty="0"/>
          </a:p>
        </p:txBody>
      </p:sp>
      <p:pic>
        <p:nvPicPr>
          <p:cNvPr id="21526" name="Picture 21525" descr="Graphical user interface&#10;&#10;Description automatically generated with low confidence">
            <a:extLst>
              <a:ext uri="{FF2B5EF4-FFF2-40B4-BE49-F238E27FC236}">
                <a16:creationId xmlns:a16="http://schemas.microsoft.com/office/drawing/2014/main" id="{145FCE69-A34A-477A-85A0-E6B1C6119543}"/>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4791583" y="2736000"/>
            <a:ext cx="3193200" cy="1918800"/>
          </a:xfrm>
          <a:prstGeom prst="rect">
            <a:avLst/>
          </a:prstGeom>
        </p:spPr>
      </p:pic>
      <p:pic>
        <p:nvPicPr>
          <p:cNvPr id="21528" name="Picture 21527" descr="A picture containing chart&#10;&#10;Description automatically generated">
            <a:extLst>
              <a:ext uri="{FF2B5EF4-FFF2-40B4-BE49-F238E27FC236}">
                <a16:creationId xmlns:a16="http://schemas.microsoft.com/office/drawing/2014/main" id="{1B37A96A-489A-42C9-8E71-D69BA5EDDD79}"/>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791583" y="2736000"/>
            <a:ext cx="3193200" cy="1918800"/>
          </a:xfrm>
          <a:prstGeom prst="rect">
            <a:avLst/>
          </a:prstGeom>
        </p:spPr>
      </p:pic>
    </p:spTree>
    <p:extLst>
      <p:ext uri="{BB962C8B-B14F-4D97-AF65-F5344CB8AC3E}">
        <p14:creationId xmlns:p14="http://schemas.microsoft.com/office/powerpoint/2010/main" val="2523748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526"/>
                                        </p:tgtEl>
                                        <p:attrNameLst>
                                          <p:attrName>style.visibility</p:attrName>
                                        </p:attrNameLst>
                                      </p:cBhvr>
                                      <p:to>
                                        <p:strVal val="visible"/>
                                      </p:to>
                                    </p:set>
                                    <p:animEffect transition="in" filter="fade">
                                      <p:cBhvr>
                                        <p:cTn id="13" dur="500"/>
                                        <p:tgtEl>
                                          <p:spTgt spid="215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21528"/>
                                        </p:tgtEl>
                                        <p:attrNameLst>
                                          <p:attrName>style.visibility</p:attrName>
                                        </p:attrNameLst>
                                      </p:cBhvr>
                                      <p:to>
                                        <p:strVal val="visible"/>
                                      </p:to>
                                    </p:set>
                                    <p:animEffect transition="in" filter="fade">
                                      <p:cBhvr>
                                        <p:cTn id="25"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7252-20DF-46AA-99C0-04D42290E0F6}"/>
              </a:ext>
            </a:extLst>
          </p:cNvPr>
          <p:cNvPicPr>
            <a:picLocks noChangeAspect="1"/>
          </p:cNvPicPr>
          <p:nvPr/>
        </p:nvPicPr>
        <p:blipFill>
          <a:blip r:embed="rId3"/>
          <a:stretch>
            <a:fillRect/>
          </a:stretch>
        </p:blipFill>
        <p:spPr>
          <a:xfrm rot="5400000">
            <a:off x="517776" y="3462215"/>
            <a:ext cx="795085" cy="795085"/>
          </a:xfrm>
          <a:prstGeom prst="rect">
            <a:avLst/>
          </a:prstGeom>
        </p:spPr>
      </p:pic>
      <p:sp>
        <p:nvSpPr>
          <p:cNvPr id="21509" name="Rectangle 3"/>
          <p:cNvSpPr>
            <a:spLocks noChangeArrowheads="1"/>
          </p:cNvSpPr>
          <p:nvPr/>
        </p:nvSpPr>
        <p:spPr bwMode="auto">
          <a:xfrm>
            <a:off x="191620" y="4331478"/>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152630" cy="1143000"/>
          </a:xfrm>
        </p:spPr>
        <p:txBody>
          <a:bodyPr/>
          <a:lstStyle/>
          <a:p>
            <a:r>
              <a:rPr lang="en-GB" altLang="en-US" dirty="0"/>
              <a:t>2. Making a Johnson Noise Thermometer</a:t>
            </a: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505" name="Straight Connector 21504">
            <a:extLst>
              <a:ext uri="{FF2B5EF4-FFF2-40B4-BE49-F238E27FC236}">
                <a16:creationId xmlns:a16="http://schemas.microsoft.com/office/drawing/2014/main" id="{933ED292-B8AC-4E15-9627-713133D64C61}"/>
              </a:ext>
            </a:extLst>
          </p:cNvPr>
          <p:cNvCxnSpPr/>
          <p:nvPr/>
        </p:nvCxnSpPr>
        <p:spPr bwMode="auto">
          <a:xfrm>
            <a:off x="2159072" y="2524902"/>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11" name="Straight Connector 21510">
            <a:extLst>
              <a:ext uri="{FF2B5EF4-FFF2-40B4-BE49-F238E27FC236}">
                <a16:creationId xmlns:a16="http://schemas.microsoft.com/office/drawing/2014/main" id="{3BD63F6B-4A1E-4D10-8F24-E84569B82AD7}"/>
              </a:ext>
            </a:extLst>
          </p:cNvPr>
          <p:cNvCxnSpPr/>
          <p:nvPr/>
        </p:nvCxnSpPr>
        <p:spPr bwMode="auto">
          <a:xfrm>
            <a:off x="2154826" y="5258577"/>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3" name="Picture 3" descr="Translational_motion.gif">
            <a:extLst>
              <a:ext uri="{FF2B5EF4-FFF2-40B4-BE49-F238E27FC236}">
                <a16:creationId xmlns:a16="http://schemas.microsoft.com/office/drawing/2014/main" id="{7D8C2A97-DCBA-4CFA-9B3D-94F5EB0F24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810" y="3598949"/>
            <a:ext cx="351943" cy="5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B0157A7A-04B1-421D-9301-03125B4B689B}"/>
              </a:ext>
            </a:extLst>
          </p:cNvPr>
          <p:cNvCxnSpPr>
            <a:cxnSpLocks/>
          </p:cNvCxnSpPr>
          <p:nvPr/>
        </p:nvCxnSpPr>
        <p:spPr bwMode="auto">
          <a:xfrm flipH="1">
            <a:off x="925334" y="3563127"/>
            <a:ext cx="1262065" cy="0"/>
          </a:xfrm>
          <a:prstGeom prst="line">
            <a:avLst/>
          </a:prstGeom>
          <a:solidFill>
            <a:schemeClr val="accent1"/>
          </a:solidFill>
          <a:ln w="47625" cap="flat" cmpd="sng" algn="ctr">
            <a:solidFill>
              <a:srgbClr val="000000"/>
            </a:solidFill>
            <a:prstDash val="solid"/>
            <a:round/>
            <a:headEnd type="none" w="med" len="med"/>
            <a:tailEnd type="oval" w="med" len="med"/>
          </a:ln>
          <a:effectLst/>
        </p:spPr>
      </p:cxnSp>
      <p:cxnSp>
        <p:nvCxnSpPr>
          <p:cNvPr id="38" name="Straight Connector 37">
            <a:extLst>
              <a:ext uri="{FF2B5EF4-FFF2-40B4-BE49-F238E27FC236}">
                <a16:creationId xmlns:a16="http://schemas.microsoft.com/office/drawing/2014/main" id="{503D25E0-82B3-4003-BEB9-49A5E62F0A6B}"/>
              </a:ext>
            </a:extLst>
          </p:cNvPr>
          <p:cNvCxnSpPr>
            <a:cxnSpLocks/>
          </p:cNvCxnSpPr>
          <p:nvPr/>
        </p:nvCxnSpPr>
        <p:spPr bwMode="auto">
          <a:xfrm flipH="1">
            <a:off x="925334" y="4166308"/>
            <a:ext cx="1262065" cy="0"/>
          </a:xfrm>
          <a:prstGeom prst="line">
            <a:avLst/>
          </a:prstGeom>
          <a:solidFill>
            <a:schemeClr val="accent1"/>
          </a:solidFill>
          <a:ln w="47625" cap="flat" cmpd="sng" algn="ctr">
            <a:solidFill>
              <a:srgbClr val="000000"/>
            </a:solidFill>
            <a:prstDash val="solid"/>
            <a:round/>
            <a:headEnd type="none" w="med" len="med"/>
            <a:tailEnd type="oval" w="med" len="med"/>
          </a:ln>
          <a:effectLst/>
        </p:spPr>
      </p:cxnSp>
      <p:sp>
        <p:nvSpPr>
          <p:cNvPr id="21512" name="Isosceles Triangle 21511">
            <a:extLst>
              <a:ext uri="{FF2B5EF4-FFF2-40B4-BE49-F238E27FC236}">
                <a16:creationId xmlns:a16="http://schemas.microsoft.com/office/drawing/2014/main" id="{8CB34CB5-81BC-4374-B196-8C8D39424A7C}"/>
              </a:ext>
            </a:extLst>
          </p:cNvPr>
          <p:cNvSpPr/>
          <p:nvPr/>
        </p:nvSpPr>
        <p:spPr bwMode="auto">
          <a:xfrm rot="5400000">
            <a:off x="2153678" y="3176395"/>
            <a:ext cx="1434164" cy="1366722"/>
          </a:xfrm>
          <a:prstGeom prst="triangl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a typeface="ヒラギノ角ゴ Pro W3" pitchFamily="28" charset="-128"/>
            </a:endParaRPr>
          </a:p>
        </p:txBody>
      </p:sp>
      <p:cxnSp>
        <p:nvCxnSpPr>
          <p:cNvPr id="21515" name="Straight Connector 21514">
            <a:extLst>
              <a:ext uri="{FF2B5EF4-FFF2-40B4-BE49-F238E27FC236}">
                <a16:creationId xmlns:a16="http://schemas.microsoft.com/office/drawing/2014/main" id="{B589CD42-4354-40AD-9AE6-ED9FC36C7826}"/>
              </a:ext>
            </a:extLst>
          </p:cNvPr>
          <p:cNvCxnSpPr>
            <a:cxnSpLocks/>
          </p:cNvCxnSpPr>
          <p:nvPr/>
        </p:nvCxnSpPr>
        <p:spPr bwMode="auto">
          <a:xfrm>
            <a:off x="2272569" y="3563127"/>
            <a:ext cx="194406" cy="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9BBA40B-3094-479E-8EE1-FC9BB999AFD7}"/>
              </a:ext>
            </a:extLst>
          </p:cNvPr>
          <p:cNvCxnSpPr>
            <a:cxnSpLocks/>
          </p:cNvCxnSpPr>
          <p:nvPr/>
        </p:nvCxnSpPr>
        <p:spPr bwMode="auto">
          <a:xfrm>
            <a:off x="2272569" y="4166308"/>
            <a:ext cx="194406" cy="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21518" name="Straight Connector 21517">
            <a:extLst>
              <a:ext uri="{FF2B5EF4-FFF2-40B4-BE49-F238E27FC236}">
                <a16:creationId xmlns:a16="http://schemas.microsoft.com/office/drawing/2014/main" id="{30CA1415-B79A-4787-BFDA-36DF204C64A7}"/>
              </a:ext>
            </a:extLst>
          </p:cNvPr>
          <p:cNvCxnSpPr/>
          <p:nvPr/>
        </p:nvCxnSpPr>
        <p:spPr bwMode="auto">
          <a:xfrm>
            <a:off x="2376488" y="3462215"/>
            <a:ext cx="0" cy="200148"/>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21520" name="Straight Connector 21519">
            <a:extLst>
              <a:ext uri="{FF2B5EF4-FFF2-40B4-BE49-F238E27FC236}">
                <a16:creationId xmlns:a16="http://schemas.microsoft.com/office/drawing/2014/main" id="{E5E489ED-73B5-4FF3-AABC-C216D7A54732}"/>
              </a:ext>
            </a:extLst>
          </p:cNvPr>
          <p:cNvCxnSpPr>
            <a:cxnSpLocks/>
            <a:stCxn id="21512" idx="0"/>
          </p:cNvCxnSpPr>
          <p:nvPr/>
        </p:nvCxnSpPr>
        <p:spPr bwMode="auto">
          <a:xfrm flipV="1">
            <a:off x="3554121" y="3841943"/>
            <a:ext cx="949317" cy="17813"/>
          </a:xfrm>
          <a:prstGeom prst="line">
            <a:avLst/>
          </a:prstGeom>
          <a:solidFill>
            <a:schemeClr val="accent1"/>
          </a:solidFill>
          <a:ln w="38100" cap="flat" cmpd="sng" algn="ctr">
            <a:solidFill>
              <a:srgbClr val="000000"/>
            </a:solidFill>
            <a:prstDash val="solid"/>
            <a:round/>
            <a:headEnd type="none" w="med" len="med"/>
            <a:tailEnd type="none" w="med" len="med"/>
          </a:ln>
          <a:effectLst/>
        </p:spPr>
      </p:cxnSp>
      <p:pic>
        <p:nvPicPr>
          <p:cNvPr id="53" name="Picture 4" descr="animated-fire-image-0299">
            <a:extLst>
              <a:ext uri="{FF2B5EF4-FFF2-40B4-BE49-F238E27FC236}">
                <a16:creationId xmlns:a16="http://schemas.microsoft.com/office/drawing/2014/main" id="{D56CF6A4-84A4-4944-A06B-7626BCC5494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2508" y="4432430"/>
            <a:ext cx="577098" cy="13332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F5FD16-24E4-4298-957D-32A08A3C5580}"/>
                  </a:ext>
                </a:extLst>
              </p:cNvPr>
              <p:cNvSpPr>
                <a:spLocks noGrp="1"/>
              </p:cNvSpPr>
              <p:nvPr>
                <p:ph idx="1"/>
              </p:nvPr>
            </p:nvSpPr>
            <p:spPr/>
            <p:txBody>
              <a:bodyPr/>
              <a:lstStyle/>
              <a:p>
                <a:r>
                  <a:rPr lang="en-GB" dirty="0"/>
                  <a:t>JNTs use the Johnson-Nyquist equation</a:t>
                </a:r>
                <a:endParaRPr lang="en-GB" i="1" dirty="0">
                  <a:latin typeface="Cambria Math" panose="02040503050406030204" pitchFamily="18" charset="0"/>
                </a:endParaRPr>
              </a:p>
              <a:p>
                <a:pPr marL="0" indent="0">
                  <a:buNone/>
                </a:pPr>
                <a:endParaRPr lang="en-GB" sz="2400" i="1" dirty="0">
                  <a:solidFill>
                    <a:schemeClr val="tx1"/>
                  </a:solidFill>
                  <a:latin typeface="Cambria Math" panose="02040503050406030204" pitchFamily="18" charset="0"/>
                </a:endParaRPr>
              </a:p>
              <a:p>
                <a:endParaRPr lang="en-GB" sz="2400" i="1" dirty="0">
                  <a:solidFill>
                    <a:schemeClr val="tx1"/>
                  </a:solidFill>
                  <a:latin typeface="Cambria Math" panose="02040503050406030204" pitchFamily="18" charset="0"/>
                </a:endParaRPr>
              </a:p>
              <a:p>
                <a:endParaRPr lang="en-GB" sz="2400"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𝑣</m:t>
                          </m:r>
                        </m:e>
                        <m:sub>
                          <m:r>
                            <a:rPr lang="en-GB" i="1">
                              <a:solidFill>
                                <a:schemeClr val="tx1"/>
                              </a:solidFill>
                              <a:latin typeface="Cambria Math" panose="02040503050406030204" pitchFamily="18" charset="0"/>
                            </a:rPr>
                            <m:t>𝑛</m:t>
                          </m:r>
                        </m:sub>
                      </m:sSub>
                      <m:r>
                        <a:rPr lang="en-GB" i="1">
                          <a:solidFill>
                            <a:schemeClr val="tx1"/>
                          </a:solidFill>
                          <a:latin typeface="Cambria Math" panose="02040503050406030204" pitchFamily="18" charset="0"/>
                        </a:rPr>
                        <m:t>= </m:t>
                      </m:r>
                      <m:rad>
                        <m:radPr>
                          <m:degHide m:val="on"/>
                          <m:ctrlPr>
                            <a:rPr lang="en-GB" i="1">
                              <a:solidFill>
                                <a:schemeClr val="tx1"/>
                              </a:solidFill>
                              <a:latin typeface="Cambria Math" panose="02040503050406030204" pitchFamily="18" charset="0"/>
                            </a:rPr>
                          </m:ctrlPr>
                        </m:radPr>
                        <m:deg/>
                        <m:e>
                          <m:r>
                            <a:rPr lang="en-GB" i="1">
                              <a:solidFill>
                                <a:schemeClr val="tx1"/>
                              </a:solidFill>
                              <a:latin typeface="Cambria Math" panose="02040503050406030204" pitchFamily="18" charset="0"/>
                            </a:rPr>
                            <m:t>4</m:t>
                          </m:r>
                          <m:r>
                            <a:rPr lang="en-GB" i="1">
                              <a:solidFill>
                                <a:schemeClr val="tx1"/>
                              </a:solidFill>
                              <a:latin typeface="Cambria Math" panose="02040503050406030204" pitchFamily="18" charset="0"/>
                            </a:rPr>
                            <m:t>𝑘𝑇𝑅</m:t>
                          </m:r>
                          <m:r>
                            <m:rPr>
                              <m:sty m:val="p"/>
                            </m:rPr>
                            <a:rPr lang="el-GR" i="1">
                              <a:solidFill>
                                <a:schemeClr val="tx1"/>
                              </a:solidFill>
                              <a:latin typeface="Cambria Math" panose="02040503050406030204" pitchFamily="18" charset="0"/>
                            </a:rPr>
                            <m:t>Δ</m:t>
                          </m:r>
                          <m:r>
                            <a:rPr lang="en-GB" i="1">
                              <a:solidFill>
                                <a:schemeClr val="tx1"/>
                              </a:solidFill>
                              <a:latin typeface="Cambria Math" panose="02040503050406030204" pitchFamily="18" charset="0"/>
                            </a:rPr>
                            <m:t>𝑓</m:t>
                          </m:r>
                        </m:e>
                      </m:rad>
                    </m:oMath>
                  </m:oMathPara>
                </a14:m>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D8F5FD16-24E4-4298-957D-32A08A3C5580}"/>
                  </a:ext>
                </a:extLst>
              </p:cNvPr>
              <p:cNvSpPr>
                <a:spLocks noGrp="1" noRot="1" noChangeAspect="1" noMove="1" noResize="1" noEditPoints="1" noAdjustHandles="1" noChangeArrowheads="1" noChangeShapeType="1" noTextEdit="1"/>
              </p:cNvSpPr>
              <p:nvPr>
                <p:ph idx="1"/>
              </p:nvPr>
            </p:nvSpPr>
            <p:spPr>
              <a:blipFill>
                <a:blip r:embed="rId7"/>
                <a:stretch>
                  <a:fillRect l="-696" t="-942"/>
                </a:stretch>
              </a:blipFill>
            </p:spPr>
            <p:txBody>
              <a:bodyPr/>
              <a:lstStyle/>
              <a:p>
                <a:r>
                  <a:rPr lang="en-GB">
                    <a:noFill/>
                  </a:rPr>
                  <a:t> </a:t>
                </a:r>
              </a:p>
            </p:txBody>
          </p:sp>
        </mc:Fallback>
      </mc:AlternateContent>
    </p:spTree>
    <p:extLst>
      <p:ext uri="{BB962C8B-B14F-4D97-AF65-F5344CB8AC3E}">
        <p14:creationId xmlns:p14="http://schemas.microsoft.com/office/powerpoint/2010/main" val="10907656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7252-20DF-46AA-99C0-04D42290E0F6}"/>
              </a:ext>
            </a:extLst>
          </p:cNvPr>
          <p:cNvPicPr>
            <a:picLocks noChangeAspect="1"/>
          </p:cNvPicPr>
          <p:nvPr/>
        </p:nvPicPr>
        <p:blipFill>
          <a:blip r:embed="rId3"/>
          <a:stretch>
            <a:fillRect/>
          </a:stretch>
        </p:blipFill>
        <p:spPr>
          <a:xfrm rot="5400000">
            <a:off x="517776" y="3462215"/>
            <a:ext cx="795085" cy="795085"/>
          </a:xfrm>
          <a:prstGeom prst="rect">
            <a:avLst/>
          </a:prstGeom>
        </p:spPr>
      </p:pic>
      <p:sp>
        <p:nvSpPr>
          <p:cNvPr id="21509" name="Rectangle 3"/>
          <p:cNvSpPr>
            <a:spLocks noChangeArrowheads="1"/>
          </p:cNvSpPr>
          <p:nvPr/>
        </p:nvSpPr>
        <p:spPr bwMode="auto">
          <a:xfrm>
            <a:off x="191620" y="4331478"/>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237622" cy="1143000"/>
          </a:xfrm>
        </p:spPr>
        <p:txBody>
          <a:bodyPr/>
          <a:lstStyle/>
          <a:p>
            <a:r>
              <a:rPr lang="en-GB" altLang="en-US" dirty="0"/>
              <a:t>2. Making a Johnson Noise Thermometer</a:t>
            </a: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505" name="Straight Connector 21504">
            <a:extLst>
              <a:ext uri="{FF2B5EF4-FFF2-40B4-BE49-F238E27FC236}">
                <a16:creationId xmlns:a16="http://schemas.microsoft.com/office/drawing/2014/main" id="{933ED292-B8AC-4E15-9627-713133D64C61}"/>
              </a:ext>
            </a:extLst>
          </p:cNvPr>
          <p:cNvCxnSpPr/>
          <p:nvPr/>
        </p:nvCxnSpPr>
        <p:spPr bwMode="auto">
          <a:xfrm>
            <a:off x="2159072" y="2524902"/>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11" name="Straight Connector 21510">
            <a:extLst>
              <a:ext uri="{FF2B5EF4-FFF2-40B4-BE49-F238E27FC236}">
                <a16:creationId xmlns:a16="http://schemas.microsoft.com/office/drawing/2014/main" id="{3BD63F6B-4A1E-4D10-8F24-E84569B82AD7}"/>
              </a:ext>
            </a:extLst>
          </p:cNvPr>
          <p:cNvCxnSpPr/>
          <p:nvPr/>
        </p:nvCxnSpPr>
        <p:spPr bwMode="auto">
          <a:xfrm>
            <a:off x="2154826" y="5258577"/>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3" name="Picture 3" descr="Translational_motion.gif">
            <a:extLst>
              <a:ext uri="{FF2B5EF4-FFF2-40B4-BE49-F238E27FC236}">
                <a16:creationId xmlns:a16="http://schemas.microsoft.com/office/drawing/2014/main" id="{7D8C2A97-DCBA-4CFA-9B3D-94F5EB0F24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810" y="3598949"/>
            <a:ext cx="351943" cy="5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B0157A7A-04B1-421D-9301-03125B4B689B}"/>
              </a:ext>
            </a:extLst>
          </p:cNvPr>
          <p:cNvCxnSpPr>
            <a:cxnSpLocks/>
          </p:cNvCxnSpPr>
          <p:nvPr/>
        </p:nvCxnSpPr>
        <p:spPr bwMode="auto">
          <a:xfrm flipH="1">
            <a:off x="925334" y="3563127"/>
            <a:ext cx="1262065" cy="0"/>
          </a:xfrm>
          <a:prstGeom prst="line">
            <a:avLst/>
          </a:prstGeom>
          <a:solidFill>
            <a:schemeClr val="accent1"/>
          </a:solidFill>
          <a:ln w="47625" cap="flat" cmpd="sng" algn="ctr">
            <a:solidFill>
              <a:srgbClr val="000000"/>
            </a:solidFill>
            <a:prstDash val="solid"/>
            <a:round/>
            <a:headEnd type="none" w="med" len="med"/>
            <a:tailEnd type="oval" w="med" len="med"/>
          </a:ln>
          <a:effectLst/>
        </p:spPr>
      </p:cxnSp>
      <p:cxnSp>
        <p:nvCxnSpPr>
          <p:cNvPr id="38" name="Straight Connector 37">
            <a:extLst>
              <a:ext uri="{FF2B5EF4-FFF2-40B4-BE49-F238E27FC236}">
                <a16:creationId xmlns:a16="http://schemas.microsoft.com/office/drawing/2014/main" id="{503D25E0-82B3-4003-BEB9-49A5E62F0A6B}"/>
              </a:ext>
            </a:extLst>
          </p:cNvPr>
          <p:cNvCxnSpPr>
            <a:cxnSpLocks/>
          </p:cNvCxnSpPr>
          <p:nvPr/>
        </p:nvCxnSpPr>
        <p:spPr bwMode="auto">
          <a:xfrm flipH="1">
            <a:off x="925334" y="4166308"/>
            <a:ext cx="1262065" cy="0"/>
          </a:xfrm>
          <a:prstGeom prst="line">
            <a:avLst/>
          </a:prstGeom>
          <a:solidFill>
            <a:schemeClr val="accent1"/>
          </a:solidFill>
          <a:ln w="47625" cap="flat" cmpd="sng" algn="ctr">
            <a:solidFill>
              <a:srgbClr val="000000"/>
            </a:solidFill>
            <a:prstDash val="solid"/>
            <a:round/>
            <a:headEnd type="none" w="med" len="med"/>
            <a:tailEnd type="oval" w="med" len="med"/>
          </a:ln>
          <a:effectLst/>
        </p:spPr>
      </p:cxnSp>
      <p:sp>
        <p:nvSpPr>
          <p:cNvPr id="21512" name="Isosceles Triangle 21511">
            <a:extLst>
              <a:ext uri="{FF2B5EF4-FFF2-40B4-BE49-F238E27FC236}">
                <a16:creationId xmlns:a16="http://schemas.microsoft.com/office/drawing/2014/main" id="{8CB34CB5-81BC-4374-B196-8C8D39424A7C}"/>
              </a:ext>
            </a:extLst>
          </p:cNvPr>
          <p:cNvSpPr/>
          <p:nvPr/>
        </p:nvSpPr>
        <p:spPr bwMode="auto">
          <a:xfrm rot="5400000">
            <a:off x="2153678" y="3176395"/>
            <a:ext cx="1434164" cy="1366722"/>
          </a:xfrm>
          <a:prstGeom prst="triangl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a typeface="ヒラギノ角ゴ Pro W3" pitchFamily="28" charset="-128"/>
            </a:endParaRPr>
          </a:p>
        </p:txBody>
      </p:sp>
      <p:cxnSp>
        <p:nvCxnSpPr>
          <p:cNvPr id="21515" name="Straight Connector 21514">
            <a:extLst>
              <a:ext uri="{FF2B5EF4-FFF2-40B4-BE49-F238E27FC236}">
                <a16:creationId xmlns:a16="http://schemas.microsoft.com/office/drawing/2014/main" id="{B589CD42-4354-40AD-9AE6-ED9FC36C7826}"/>
              </a:ext>
            </a:extLst>
          </p:cNvPr>
          <p:cNvCxnSpPr>
            <a:cxnSpLocks/>
          </p:cNvCxnSpPr>
          <p:nvPr/>
        </p:nvCxnSpPr>
        <p:spPr bwMode="auto">
          <a:xfrm>
            <a:off x="2272569" y="3563127"/>
            <a:ext cx="194406" cy="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9BBA40B-3094-479E-8EE1-FC9BB999AFD7}"/>
              </a:ext>
            </a:extLst>
          </p:cNvPr>
          <p:cNvCxnSpPr>
            <a:cxnSpLocks/>
          </p:cNvCxnSpPr>
          <p:nvPr/>
        </p:nvCxnSpPr>
        <p:spPr bwMode="auto">
          <a:xfrm>
            <a:off x="2272569" y="4166308"/>
            <a:ext cx="194406" cy="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21518" name="Straight Connector 21517">
            <a:extLst>
              <a:ext uri="{FF2B5EF4-FFF2-40B4-BE49-F238E27FC236}">
                <a16:creationId xmlns:a16="http://schemas.microsoft.com/office/drawing/2014/main" id="{30CA1415-B79A-4787-BFDA-36DF204C64A7}"/>
              </a:ext>
            </a:extLst>
          </p:cNvPr>
          <p:cNvCxnSpPr/>
          <p:nvPr/>
        </p:nvCxnSpPr>
        <p:spPr bwMode="auto">
          <a:xfrm>
            <a:off x="2376488" y="3462215"/>
            <a:ext cx="0" cy="200148"/>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21520" name="Straight Connector 21519">
            <a:extLst>
              <a:ext uri="{FF2B5EF4-FFF2-40B4-BE49-F238E27FC236}">
                <a16:creationId xmlns:a16="http://schemas.microsoft.com/office/drawing/2014/main" id="{E5E489ED-73B5-4FF3-AABC-C216D7A54732}"/>
              </a:ext>
            </a:extLst>
          </p:cNvPr>
          <p:cNvCxnSpPr>
            <a:cxnSpLocks/>
            <a:stCxn id="21512" idx="0"/>
          </p:cNvCxnSpPr>
          <p:nvPr/>
        </p:nvCxnSpPr>
        <p:spPr bwMode="auto">
          <a:xfrm flipV="1">
            <a:off x="3554121" y="3841943"/>
            <a:ext cx="949317" cy="17813"/>
          </a:xfrm>
          <a:prstGeom prst="line">
            <a:avLst/>
          </a:prstGeom>
          <a:solidFill>
            <a:schemeClr val="accent1"/>
          </a:solidFill>
          <a:ln w="38100" cap="flat" cmpd="sng" algn="ctr">
            <a:solidFill>
              <a:srgbClr val="000000"/>
            </a:solidFill>
            <a:prstDash val="solid"/>
            <a:round/>
            <a:headEnd type="none" w="med" len="med"/>
            <a:tailEnd type="none" w="med" len="med"/>
          </a:ln>
          <a:effectLst/>
        </p:spPr>
      </p:cxnSp>
      <p:pic>
        <p:nvPicPr>
          <p:cNvPr id="53" name="Picture 4" descr="animated-fire-image-0299">
            <a:extLst>
              <a:ext uri="{FF2B5EF4-FFF2-40B4-BE49-F238E27FC236}">
                <a16:creationId xmlns:a16="http://schemas.microsoft.com/office/drawing/2014/main" id="{D56CF6A4-84A4-4944-A06B-7626BCC5494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2508" y="4432430"/>
            <a:ext cx="577098" cy="13332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F5FD16-24E4-4298-957D-32A08A3C5580}"/>
                  </a:ext>
                </a:extLst>
              </p:cNvPr>
              <p:cNvSpPr>
                <a:spLocks noGrp="1"/>
              </p:cNvSpPr>
              <p:nvPr>
                <p:ph idx="1"/>
              </p:nvPr>
            </p:nvSpPr>
            <p:spPr/>
            <p:txBody>
              <a:bodyPr/>
              <a:lstStyle/>
              <a:p>
                <a:r>
                  <a:rPr lang="en-GB" dirty="0"/>
                  <a:t>JNTs use the Johnson-Nyquist equation</a:t>
                </a:r>
                <a:endParaRPr lang="en-GB" i="1" dirty="0">
                  <a:latin typeface="Cambria Math" panose="02040503050406030204" pitchFamily="18" charset="0"/>
                </a:endParaRPr>
              </a:p>
              <a:p>
                <a:pPr marL="0" indent="0">
                  <a:buNone/>
                </a:pPr>
                <a:endParaRPr lang="en-GB" sz="2400" i="1" dirty="0">
                  <a:solidFill>
                    <a:schemeClr val="tx1"/>
                  </a:solidFill>
                  <a:latin typeface="Cambria Math" panose="02040503050406030204" pitchFamily="18" charset="0"/>
                </a:endParaRPr>
              </a:p>
              <a:p>
                <a:endParaRPr lang="en-GB" sz="2400" i="1" dirty="0">
                  <a:solidFill>
                    <a:schemeClr val="tx1"/>
                  </a:solidFill>
                  <a:latin typeface="Cambria Math" panose="02040503050406030204" pitchFamily="18" charset="0"/>
                </a:endParaRPr>
              </a:p>
              <a:p>
                <a:pPr lvl="1"/>
                <a:endParaRPr lang="en-GB" dirty="0"/>
              </a:p>
              <a:p>
                <a:pPr lvl="1"/>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𝑇</m:t>
                      </m:r>
                      <m:r>
                        <a:rPr lang="en-GB" sz="2400" i="1" smtClean="0">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4</m:t>
                          </m:r>
                          <m:r>
                            <a:rPr lang="en-GB" sz="2400" i="1">
                              <a:latin typeface="Cambria Math" panose="02040503050406030204" pitchFamily="18" charset="0"/>
                            </a:rPr>
                            <m:t>𝑘</m:t>
                          </m:r>
                        </m:den>
                      </m:f>
                      <m:d>
                        <m:dPr>
                          <m:begChr m:val="{"/>
                          <m:endChr m:val="}"/>
                          <m:ctrlPr>
                            <a:rPr lang="en-GB" sz="2400" i="1">
                              <a:latin typeface="Cambria Math" panose="02040503050406030204" pitchFamily="18" charset="0"/>
                            </a:rPr>
                          </m:ctrlPr>
                        </m:dPr>
                        <m:e>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𝑛</m:t>
                                  </m:r>
                                </m:sub>
                                <m:sup>
                                  <m:r>
                                    <a:rPr lang="en-GB" i="1">
                                      <a:latin typeface="Cambria Math" panose="02040503050406030204" pitchFamily="18" charset="0"/>
                                    </a:rPr>
                                    <m:t>2</m:t>
                                  </m:r>
                                </m:sup>
                              </m:sSubSup>
                            </m:num>
                            <m:den>
                              <m:r>
                                <a:rPr lang="en-GB" i="1">
                                  <a:latin typeface="Cambria Math" panose="02040503050406030204" pitchFamily="18" charset="0"/>
                                </a:rPr>
                                <m:t>𝑅</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𝑓</m:t>
                              </m:r>
                            </m:den>
                          </m:f>
                        </m:e>
                      </m:d>
                    </m:oMath>
                  </m:oMathPara>
                </a14:m>
                <a:endParaRPr lang="en-GB" dirty="0"/>
              </a:p>
            </p:txBody>
          </p:sp>
        </mc:Choice>
        <mc:Fallback xmlns="">
          <p:sp>
            <p:nvSpPr>
              <p:cNvPr id="3" name="Content Placeholder 2">
                <a:extLst>
                  <a:ext uri="{FF2B5EF4-FFF2-40B4-BE49-F238E27FC236}">
                    <a16:creationId xmlns:a16="http://schemas.microsoft.com/office/drawing/2014/main" id="{D8F5FD16-24E4-4298-957D-32A08A3C5580}"/>
                  </a:ext>
                </a:extLst>
              </p:cNvPr>
              <p:cNvSpPr>
                <a:spLocks noGrp="1" noRot="1" noChangeAspect="1" noMove="1" noResize="1" noEditPoints="1" noAdjustHandles="1" noChangeArrowheads="1" noChangeShapeType="1" noTextEdit="1"/>
              </p:cNvSpPr>
              <p:nvPr>
                <p:ph idx="1"/>
              </p:nvPr>
            </p:nvSpPr>
            <p:spPr>
              <a:blipFill>
                <a:blip r:embed="rId7"/>
                <a:stretch>
                  <a:fillRect l="-696" t="-942"/>
                </a:stretch>
              </a:blipFill>
            </p:spPr>
            <p:txBody>
              <a:bodyPr/>
              <a:lstStyle/>
              <a:p>
                <a:r>
                  <a:rPr lang="en-GB">
                    <a:noFill/>
                  </a:rPr>
                  <a:t> </a:t>
                </a:r>
              </a:p>
            </p:txBody>
          </p:sp>
        </mc:Fallback>
      </mc:AlternateContent>
    </p:spTree>
    <p:extLst>
      <p:ext uri="{BB962C8B-B14F-4D97-AF65-F5344CB8AC3E}">
        <p14:creationId xmlns:p14="http://schemas.microsoft.com/office/powerpoint/2010/main" val="8914564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332872" cy="1143000"/>
          </a:xfrm>
        </p:spPr>
        <p:txBody>
          <a:bodyPr/>
          <a:lstStyle/>
          <a:p>
            <a:r>
              <a:rPr lang="en-GB" altLang="en-US" dirty="0"/>
              <a:t>3. The benefits of a JNT</a:t>
            </a:r>
          </a:p>
        </p:txBody>
      </p:sp>
      <p:sp>
        <p:nvSpPr>
          <p:cNvPr id="15" name="Rectangle 10"/>
          <p:cNvSpPr>
            <a:spLocks noGrp="1" noChangeArrowheads="1"/>
          </p:cNvSpPr>
          <p:nvPr>
            <p:ph idx="1"/>
          </p:nvPr>
        </p:nvSpPr>
        <p:spPr>
          <a:xfrm>
            <a:off x="334877" y="1149960"/>
            <a:ext cx="11276097" cy="4525962"/>
          </a:xfrm>
        </p:spPr>
        <p:txBody>
          <a:bodyPr/>
          <a:lstStyle/>
          <a:p>
            <a:pPr>
              <a:spcBef>
                <a:spcPts val="1200"/>
              </a:spcBef>
              <a:buClrTx/>
            </a:pPr>
            <a:r>
              <a:rPr lang="en-GB" altLang="en-US" sz="1600" dirty="0">
                <a:solidFill>
                  <a:schemeClr val="accent1"/>
                </a:solidFill>
              </a:rPr>
              <a:t>Johnson Noise Thermometers </a:t>
            </a:r>
            <a:r>
              <a:rPr lang="en-GB" altLang="en-US" sz="1600" b="1" dirty="0">
                <a:solidFill>
                  <a:srgbClr val="FF0000"/>
                </a:solidFill>
              </a:rPr>
              <a:t>do not drift </a:t>
            </a:r>
            <a:r>
              <a:rPr lang="en-GB" altLang="en-US" sz="1600" dirty="0">
                <a:solidFill>
                  <a:schemeClr val="accent1"/>
                </a:solidFill>
              </a:rPr>
              <a:t>(the electronics can!)</a:t>
            </a:r>
          </a:p>
          <a:p>
            <a:pPr lvl="1">
              <a:spcBef>
                <a:spcPts val="1200"/>
              </a:spcBef>
              <a:buClrTx/>
            </a:pPr>
            <a:r>
              <a:rPr lang="en-GB" altLang="en-US" sz="1600" dirty="0">
                <a:solidFill>
                  <a:schemeClr val="accent1"/>
                </a:solidFill>
              </a:rPr>
              <a:t>Places where replacement is a problem:</a:t>
            </a:r>
          </a:p>
          <a:p>
            <a:pPr lvl="2">
              <a:spcBef>
                <a:spcPts val="1200"/>
              </a:spcBef>
              <a:buClrTx/>
            </a:pPr>
            <a:r>
              <a:rPr lang="en-GB" altLang="en-US" sz="1600" dirty="0">
                <a:solidFill>
                  <a:schemeClr val="accent1"/>
                </a:solidFill>
              </a:rPr>
              <a:t>Space</a:t>
            </a:r>
          </a:p>
          <a:p>
            <a:pPr lvl="2">
              <a:spcBef>
                <a:spcPts val="1200"/>
              </a:spcBef>
              <a:buClrTx/>
            </a:pPr>
            <a:r>
              <a:rPr lang="en-GB" altLang="en-US" sz="1600" dirty="0">
                <a:solidFill>
                  <a:schemeClr val="accent1"/>
                </a:solidFill>
              </a:rPr>
              <a:t>Nuclear (power &amp; waste storage)</a:t>
            </a:r>
          </a:p>
          <a:p>
            <a:pPr lvl="1">
              <a:spcBef>
                <a:spcPts val="1200"/>
              </a:spcBef>
              <a:buClrTx/>
            </a:pPr>
            <a:r>
              <a:rPr lang="en-GB" altLang="en-US" sz="1600" dirty="0">
                <a:solidFill>
                  <a:schemeClr val="accent1"/>
                </a:solidFill>
              </a:rPr>
              <a:t>Extended calibration intervals (lower cost):</a:t>
            </a:r>
          </a:p>
          <a:p>
            <a:pPr lvl="2">
              <a:spcBef>
                <a:spcPts val="1200"/>
              </a:spcBef>
              <a:buClrTx/>
            </a:pPr>
            <a:r>
              <a:rPr lang="en-GB" altLang="en-US" sz="1600" dirty="0">
                <a:solidFill>
                  <a:schemeClr val="accent1"/>
                </a:solidFill>
              </a:rPr>
              <a:t>Nuclear</a:t>
            </a:r>
          </a:p>
          <a:p>
            <a:pPr lvl="2">
              <a:spcBef>
                <a:spcPts val="1200"/>
              </a:spcBef>
              <a:buClrTx/>
            </a:pPr>
            <a:r>
              <a:rPr lang="en-GB" altLang="en-US" sz="1600" dirty="0">
                <a:solidFill>
                  <a:schemeClr val="accent1"/>
                </a:solidFill>
              </a:rPr>
              <a:t>Petrochemical</a:t>
            </a:r>
          </a:p>
          <a:p>
            <a:pPr lvl="2">
              <a:spcBef>
                <a:spcPts val="1200"/>
              </a:spcBef>
              <a:buClrTx/>
            </a:pPr>
            <a:r>
              <a:rPr lang="en-GB" altLang="en-US" sz="1600" dirty="0">
                <a:solidFill>
                  <a:schemeClr val="accent1"/>
                </a:solidFill>
              </a:rPr>
              <a:t>Metrology (standards)</a:t>
            </a:r>
          </a:p>
          <a:p>
            <a:pPr lvl="1">
              <a:spcBef>
                <a:spcPts val="1200"/>
              </a:spcBef>
              <a:buClrTx/>
            </a:pPr>
            <a:r>
              <a:rPr lang="en-GB" altLang="en-US" sz="1600" dirty="0">
                <a:solidFill>
                  <a:schemeClr val="accent1"/>
                </a:solidFill>
              </a:rPr>
              <a:t>Improved safety or process yield where drift is a problem</a:t>
            </a:r>
          </a:p>
          <a:p>
            <a:pPr lvl="2">
              <a:spcBef>
                <a:spcPts val="1200"/>
              </a:spcBef>
              <a:buClrTx/>
            </a:pPr>
            <a:r>
              <a:rPr lang="en-GB" altLang="en-US" sz="1600" dirty="0">
                <a:solidFill>
                  <a:schemeClr val="accent1"/>
                </a:solidFill>
              </a:rPr>
              <a:t>Power generation (nuclear, conventional thermal, aerospace/jet engines)</a:t>
            </a:r>
          </a:p>
          <a:p>
            <a:pPr lvl="2">
              <a:spcBef>
                <a:spcPts val="1200"/>
              </a:spcBef>
              <a:buClrTx/>
            </a:pPr>
            <a:r>
              <a:rPr lang="en-GB" altLang="en-US" sz="1600" dirty="0">
                <a:solidFill>
                  <a:schemeClr val="accent1"/>
                </a:solidFill>
              </a:rPr>
              <a:t>Aerospace – turbine blade manufacture</a:t>
            </a:r>
          </a:p>
          <a:p>
            <a:pPr lvl="1">
              <a:spcBef>
                <a:spcPts val="1200"/>
              </a:spcBef>
              <a:buClrTx/>
            </a:pPr>
            <a:r>
              <a:rPr lang="en-GB" altLang="en-US" sz="1600" dirty="0">
                <a:solidFill>
                  <a:schemeClr val="accent1"/>
                </a:solidFill>
              </a:rPr>
              <a:t>Ideal replacement for thermocouples in applications where their drift is a problem</a:t>
            </a:r>
          </a:p>
          <a:p>
            <a:pPr>
              <a:spcBef>
                <a:spcPts val="1200"/>
              </a:spcBef>
              <a:buClrTx/>
            </a:pPr>
            <a:r>
              <a:rPr lang="en-GB" altLang="en-US" sz="1600" dirty="0">
                <a:solidFill>
                  <a:schemeClr val="accent1"/>
                </a:solidFill>
              </a:rPr>
              <a:t>Traceable to electrical standards – </a:t>
            </a:r>
            <a:r>
              <a:rPr lang="en-GB" altLang="en-US" sz="1600" b="1" dirty="0">
                <a:solidFill>
                  <a:srgbClr val="FF0000"/>
                </a:solidFill>
              </a:rPr>
              <a:t>faster (lower cost) calibration</a:t>
            </a:r>
          </a:p>
          <a:p>
            <a:pPr>
              <a:spcBef>
                <a:spcPts val="120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5117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100668" cy="1143000"/>
          </a:xfrm>
        </p:spPr>
        <p:txBody>
          <a:bodyPr/>
          <a:lstStyle/>
          <a:p>
            <a:r>
              <a:rPr lang="en-GB" altLang="en-US" dirty="0"/>
              <a:t>4. Progress Towards a Practical JNT</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2014: NPL proposed the joint development of a JNT to meet increasing demand for more stable thermometers in harsh industrial environments</a:t>
            </a:r>
          </a:p>
          <a:p>
            <a:pPr>
              <a:spcBef>
                <a:spcPts val="480"/>
              </a:spcBef>
              <a:buClrTx/>
            </a:pPr>
            <a:r>
              <a:rPr lang="en-GB" altLang="en-US" dirty="0">
                <a:solidFill>
                  <a:schemeClr val="accent1"/>
                </a:solidFill>
              </a:rPr>
              <a:t>Best prior art was </a:t>
            </a:r>
            <a:r>
              <a:rPr lang="en-GB" altLang="en-US" dirty="0" err="1">
                <a:solidFill>
                  <a:schemeClr val="accent1"/>
                </a:solidFill>
              </a:rPr>
              <a:t>Brixy</a:t>
            </a:r>
            <a:r>
              <a:rPr lang="en-GB" altLang="en-US" dirty="0">
                <a:solidFill>
                  <a:schemeClr val="accent1"/>
                </a:solidFill>
              </a:rPr>
              <a:t> (1996):</a:t>
            </a:r>
          </a:p>
          <a:p>
            <a:pPr>
              <a:spcBef>
                <a:spcPts val="48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BEEEC27-D709-423B-9897-AB6AD86A426B}"/>
              </a:ext>
            </a:extLst>
          </p:cNvPr>
          <p:cNvPicPr>
            <a:picLocks noChangeAspect="1"/>
          </p:cNvPicPr>
          <p:nvPr/>
        </p:nvPicPr>
        <p:blipFill>
          <a:blip r:embed="rId4"/>
          <a:stretch>
            <a:fillRect/>
          </a:stretch>
        </p:blipFill>
        <p:spPr>
          <a:xfrm>
            <a:off x="1777517" y="2611904"/>
            <a:ext cx="7431829" cy="4101511"/>
          </a:xfrm>
          <a:prstGeom prst="rect">
            <a:avLst/>
          </a:prstGeom>
        </p:spPr>
      </p:pic>
    </p:spTree>
    <p:extLst>
      <p:ext uri="{BB962C8B-B14F-4D97-AF65-F5344CB8AC3E}">
        <p14:creationId xmlns:p14="http://schemas.microsoft.com/office/powerpoint/2010/main" val="36961603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100668" cy="1143000"/>
          </a:xfrm>
        </p:spPr>
        <p:txBody>
          <a:bodyPr/>
          <a:lstStyle/>
          <a:p>
            <a:r>
              <a:rPr lang="en-GB" altLang="en-US" dirty="0"/>
              <a:t>4. Project “JNT1”</a:t>
            </a:r>
          </a:p>
        </p:txBody>
      </p:sp>
      <p:sp>
        <p:nvSpPr>
          <p:cNvPr id="15" name="Rectangle 10"/>
          <p:cNvSpPr>
            <a:spLocks noGrp="1" noChangeArrowheads="1"/>
          </p:cNvSpPr>
          <p:nvPr>
            <p:ph idx="1"/>
          </p:nvPr>
        </p:nvSpPr>
        <p:spPr>
          <a:xfrm>
            <a:off x="334878" y="1149960"/>
            <a:ext cx="8100668" cy="4525962"/>
          </a:xfrm>
        </p:spPr>
        <p:txBody>
          <a:bodyPr/>
          <a:lstStyle/>
          <a:p>
            <a:pPr>
              <a:spcBef>
                <a:spcPts val="1200"/>
              </a:spcBef>
              <a:buClrTx/>
            </a:pPr>
            <a:r>
              <a:rPr lang="en-GB" altLang="en-US" dirty="0">
                <a:solidFill>
                  <a:schemeClr val="accent1"/>
                </a:solidFill>
              </a:rPr>
              <a:t>JNT1 project (Oct 2015 – Mar2017), 2 outputs:</a:t>
            </a:r>
          </a:p>
          <a:p>
            <a:pPr lvl="1">
              <a:spcBef>
                <a:spcPts val="1200"/>
              </a:spcBef>
              <a:buClrTx/>
            </a:pPr>
            <a:r>
              <a:rPr lang="en-GB" altLang="en-US" dirty="0">
                <a:solidFill>
                  <a:schemeClr val="accent1"/>
                </a:solidFill>
              </a:rPr>
              <a:t>New concept in JNT (patented)</a:t>
            </a:r>
          </a:p>
          <a:p>
            <a:pPr lvl="1">
              <a:spcBef>
                <a:spcPts val="1200"/>
              </a:spcBef>
              <a:buClrTx/>
            </a:pPr>
            <a:r>
              <a:rPr lang="en-GB" altLang="en-US" dirty="0">
                <a:solidFill>
                  <a:schemeClr val="accent1"/>
                </a:solidFill>
              </a:rPr>
              <a:t>Proof-of-principle prototype</a:t>
            </a:r>
          </a:p>
          <a:p>
            <a:pPr>
              <a:spcBef>
                <a:spcPts val="480"/>
              </a:spcBef>
              <a:buClrTx/>
            </a:pPr>
            <a:endParaRPr lang="en-GB" altLang="en-US" dirty="0">
              <a:solidFill>
                <a:schemeClr val="accent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close up of a computer&#10;&#10;Description automatically generated">
            <a:extLst>
              <a:ext uri="{FF2B5EF4-FFF2-40B4-BE49-F238E27FC236}">
                <a16:creationId xmlns:a16="http://schemas.microsoft.com/office/drawing/2014/main" id="{A58A341F-FA8E-4B90-AFFB-BA34303FD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4354" y="1966671"/>
            <a:ext cx="3375000" cy="4500000"/>
          </a:xfrm>
          <a:prstGeom prst="rect">
            <a:avLst/>
          </a:prstGeom>
        </p:spPr>
      </p:pic>
      <p:sp>
        <p:nvSpPr>
          <p:cNvPr id="9" name="Content Placeholder 2">
            <a:extLst>
              <a:ext uri="{FF2B5EF4-FFF2-40B4-BE49-F238E27FC236}">
                <a16:creationId xmlns:a16="http://schemas.microsoft.com/office/drawing/2014/main" id="{86FAD764-52AB-4156-9145-F85C761BF1A7}"/>
              </a:ext>
            </a:extLst>
          </p:cNvPr>
          <p:cNvSpPr txBox="1">
            <a:spLocks/>
          </p:cNvSpPr>
          <p:nvPr/>
        </p:nvSpPr>
        <p:spPr bwMode="auto">
          <a:xfrm>
            <a:off x="5210808" y="3720616"/>
            <a:ext cx="3111596" cy="20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a:buClr>
                <a:srgbClr val="FF0000"/>
              </a:buClr>
            </a:pPr>
            <a:r>
              <a:rPr lang="en-GB" kern="0" dirty="0"/>
              <a:t>35kg &amp; 70L</a:t>
            </a:r>
          </a:p>
          <a:p>
            <a:pPr>
              <a:buClr>
                <a:srgbClr val="FF0000"/>
              </a:buClr>
            </a:pPr>
            <a:r>
              <a:rPr lang="en-GB" kern="0" dirty="0"/>
              <a:t>-20 to+120°C				</a:t>
            </a:r>
          </a:p>
          <a:p>
            <a:pPr>
              <a:lnSpc>
                <a:spcPct val="90000"/>
              </a:lnSpc>
              <a:buFont typeface="Arial" panose="020B0604020202020204" pitchFamily="34" charset="0"/>
              <a:buChar char="•"/>
            </a:pPr>
            <a:endParaRPr lang="en-GB" kern="0" dirty="0">
              <a:solidFill>
                <a:schemeClr val="tx1"/>
              </a:solidFill>
            </a:endParaRPr>
          </a:p>
        </p:txBody>
      </p:sp>
      <p:pic>
        <p:nvPicPr>
          <p:cNvPr id="3" name="Picture 2" descr="A picture containing table&#10;&#10;Description automatically generated">
            <a:extLst>
              <a:ext uri="{FF2B5EF4-FFF2-40B4-BE49-F238E27FC236}">
                <a16:creationId xmlns:a16="http://schemas.microsoft.com/office/drawing/2014/main" id="{3518781B-8CCF-4329-8DC0-15B1CCBB09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88299">
            <a:off x="1516567" y="2863075"/>
            <a:ext cx="2868519" cy="3690421"/>
          </a:xfrm>
          <a:prstGeom prst="rect">
            <a:avLst/>
          </a:prstGeom>
        </p:spPr>
      </p:pic>
    </p:spTree>
    <p:extLst>
      <p:ext uri="{BB962C8B-B14F-4D97-AF65-F5344CB8AC3E}">
        <p14:creationId xmlns:p14="http://schemas.microsoft.com/office/powerpoint/2010/main" val="38270352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ChangeArrowheads="1"/>
          </p:cNvSpPr>
          <p:nvPr/>
        </p:nvSpPr>
        <p:spPr bwMode="auto">
          <a:xfrm>
            <a:off x="1516567" y="4368801"/>
            <a:ext cx="184731" cy="46166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Rectangle 2"/>
          <p:cNvSpPr>
            <a:spLocks noGrp="1" noChangeArrowheads="1"/>
          </p:cNvSpPr>
          <p:nvPr>
            <p:ph type="title"/>
          </p:nvPr>
        </p:nvSpPr>
        <p:spPr>
          <a:xfrm>
            <a:off x="334878" y="304504"/>
            <a:ext cx="8100668" cy="1143000"/>
          </a:xfrm>
        </p:spPr>
        <p:txBody>
          <a:bodyPr/>
          <a:lstStyle/>
          <a:p>
            <a:r>
              <a:rPr lang="en-GB" altLang="en-US" dirty="0"/>
              <a:t>4. The New Technique:</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304504"/>
            <a:ext cx="1546949" cy="6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10">
            <a:extLst>
              <a:ext uri="{FF2B5EF4-FFF2-40B4-BE49-F238E27FC236}">
                <a16:creationId xmlns:a16="http://schemas.microsoft.com/office/drawing/2014/main" id="{36364D49-B930-4395-BC69-113E8F4CF25E}"/>
              </a:ext>
            </a:extLst>
          </p:cNvPr>
          <p:cNvPicPr>
            <a:picLocks noGrp="1" noChangeAspect="1"/>
          </p:cNvPicPr>
          <p:nvPr>
            <p:ph idx="1"/>
          </p:nvPr>
        </p:nvPicPr>
        <p:blipFill>
          <a:blip r:embed="rId4"/>
          <a:stretch>
            <a:fillRect/>
          </a:stretch>
        </p:blipFill>
        <p:spPr>
          <a:xfrm>
            <a:off x="2246341" y="1491729"/>
            <a:ext cx="8158701" cy="5061767"/>
          </a:xfrm>
        </p:spPr>
      </p:pic>
      <p:sp>
        <p:nvSpPr>
          <p:cNvPr id="2" name="TextBox 1">
            <a:extLst>
              <a:ext uri="{FF2B5EF4-FFF2-40B4-BE49-F238E27FC236}">
                <a16:creationId xmlns:a16="http://schemas.microsoft.com/office/drawing/2014/main" id="{9230CDD6-614D-4E40-958B-73D8D3D11E7A}"/>
              </a:ext>
            </a:extLst>
          </p:cNvPr>
          <p:cNvSpPr txBox="1"/>
          <p:nvPr/>
        </p:nvSpPr>
        <p:spPr>
          <a:xfrm>
            <a:off x="500185" y="1906675"/>
            <a:ext cx="1296189" cy="461665"/>
          </a:xfrm>
          <a:prstGeom prst="rect">
            <a:avLst/>
          </a:prstGeom>
          <a:noFill/>
        </p:spPr>
        <p:txBody>
          <a:bodyPr wrap="none" rtlCol="0">
            <a:spAutoFit/>
          </a:bodyPr>
          <a:lstStyle/>
          <a:p>
            <a:r>
              <a:rPr lang="en-GB" dirty="0"/>
              <a:t>Prior Art</a:t>
            </a:r>
          </a:p>
        </p:txBody>
      </p:sp>
      <p:sp>
        <p:nvSpPr>
          <p:cNvPr id="3" name="TextBox 2">
            <a:extLst>
              <a:ext uri="{FF2B5EF4-FFF2-40B4-BE49-F238E27FC236}">
                <a16:creationId xmlns:a16="http://schemas.microsoft.com/office/drawing/2014/main" id="{B803C920-D0C3-4F69-A122-D80207155AB6}"/>
              </a:ext>
            </a:extLst>
          </p:cNvPr>
          <p:cNvSpPr txBox="1"/>
          <p:nvPr/>
        </p:nvSpPr>
        <p:spPr>
          <a:xfrm>
            <a:off x="500185" y="4720492"/>
            <a:ext cx="2286588" cy="461665"/>
          </a:xfrm>
          <a:prstGeom prst="rect">
            <a:avLst/>
          </a:prstGeom>
          <a:noFill/>
        </p:spPr>
        <p:txBody>
          <a:bodyPr wrap="none" rtlCol="0">
            <a:spAutoFit/>
          </a:bodyPr>
          <a:lstStyle/>
          <a:p>
            <a:r>
              <a:rPr lang="en-GB" dirty="0"/>
              <a:t>New Technique</a:t>
            </a:r>
          </a:p>
        </p:txBody>
      </p:sp>
    </p:spTree>
    <p:extLst>
      <p:ext uri="{BB962C8B-B14F-4D97-AF65-F5344CB8AC3E}">
        <p14:creationId xmlns:p14="http://schemas.microsoft.com/office/powerpoint/2010/main" val="3935791247"/>
      </p:ext>
    </p:extLst>
  </p:cSld>
  <p:clrMapOvr>
    <a:masterClrMapping/>
  </p:clrMapOvr>
  <p:transition spd="med"/>
</p:sld>
</file>

<file path=ppt/theme/theme1.xml><?xml version="1.0" encoding="utf-8"?>
<a:theme xmlns:a="http://schemas.openxmlformats.org/drawingml/2006/main" name="NPL -NiCEMSI 2015">
  <a:themeElements>
    <a:clrScheme name="NPL Colours">
      <a:dk1>
        <a:srgbClr val="005596"/>
      </a:dk1>
      <a:lt1>
        <a:sysClr val="window" lastClr="FFFFFF"/>
      </a:lt1>
      <a:dk2>
        <a:srgbClr val="00AEEF"/>
      </a:dk2>
      <a:lt2>
        <a:srgbClr val="EEECE1"/>
      </a:lt2>
      <a:accent1>
        <a:srgbClr val="005596"/>
      </a:accent1>
      <a:accent2>
        <a:srgbClr val="00AEEF"/>
      </a:accent2>
      <a:accent3>
        <a:srgbClr val="791D7E"/>
      </a:accent3>
      <a:accent4>
        <a:srgbClr val="FFC425"/>
      </a:accent4>
      <a:accent5>
        <a:srgbClr val="EE3224"/>
      </a:accent5>
      <a:accent6>
        <a:srgbClr val="6DB33F"/>
      </a:accent6>
      <a:hlink>
        <a:srgbClr val="0000FF"/>
      </a:hlink>
      <a:folHlink>
        <a:srgbClr val="800080"/>
      </a:folHlink>
    </a:clrScheme>
    <a:fontScheme name="NP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692D5D2-DF1A-4038-9715-2D4D3E6676B4}" vid="{A9A7128C-888C-4361-B903-508C9A32545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16-9-npl-beis</Template>
  <TotalTime>88061</TotalTime>
  <Words>2688</Words>
  <Application>Microsoft Office PowerPoint</Application>
  <PresentationFormat>Widescreen</PresentationFormat>
  <Paragraphs>133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Cambria Math</vt:lpstr>
      <vt:lpstr>Helvetica</vt:lpstr>
      <vt:lpstr>Times</vt:lpstr>
      <vt:lpstr>Wingdings</vt:lpstr>
      <vt:lpstr>Wingdings 2</vt:lpstr>
      <vt:lpstr>NPL -NiCEMSI 2015</vt:lpstr>
      <vt:lpstr>Development of a practical Johnson Noise Thermometer (JNT): latest progress  A joint project between Metrosol and NPL    Paul Bramley - Metrosol Limited   </vt:lpstr>
      <vt:lpstr>1. Menu for today</vt:lpstr>
      <vt:lpstr>1. What Is Johnson Noise?</vt:lpstr>
      <vt:lpstr>2. Making a Johnson Noise Thermometer</vt:lpstr>
      <vt:lpstr>2. Making a Johnson Noise Thermometer</vt:lpstr>
      <vt:lpstr>3. The benefits of a JNT</vt:lpstr>
      <vt:lpstr>4. Progress Towards a Practical JNT</vt:lpstr>
      <vt:lpstr>4. Project “JNT1”</vt:lpstr>
      <vt:lpstr>4. The New Technique:</vt:lpstr>
      <vt:lpstr>4. Project “JNT2”</vt:lpstr>
      <vt:lpstr>4. JNT2: Essential Circuits Designed</vt:lpstr>
      <vt:lpstr>4. JNT2: Weight Loss Programme</vt:lpstr>
      <vt:lpstr>4. JNT2: EMC Achieved (a key milestone)</vt:lpstr>
      <vt:lpstr>4. Project “JNT2”</vt:lpstr>
      <vt:lpstr>4. Project “JNT3”</vt:lpstr>
      <vt:lpstr>5. Project “JNT4”</vt:lpstr>
      <vt:lpstr>PowerPoint Presentation</vt:lpstr>
    </vt:vector>
  </TitlesOfParts>
  <Company>InHouse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general presentation</dc:subject>
  <dc:creator>Jonathan Pearce</dc:creator>
  <cp:lastModifiedBy>Paul Bramley</cp:lastModifiedBy>
  <cp:revision>402</cp:revision>
  <cp:lastPrinted>2018-05-10T10:30:37Z</cp:lastPrinted>
  <dcterms:created xsi:type="dcterms:W3CDTF">2018-01-22T14:11:46Z</dcterms:created>
  <dcterms:modified xsi:type="dcterms:W3CDTF">2021-10-07T07:40:24Z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an NPL document (No visible marking)</vt:lpwstr>
  </property>
  <property fmtid="{D5CDD505-2E9C-101B-9397-08002B2CF9AE}" pid="3" name="aliashPowerpointFooter">
    <vt:lpwstr/>
  </property>
</Properties>
</file>