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46" r:id="rId3"/>
    <p:sldId id="349" r:id="rId4"/>
    <p:sldId id="350" r:id="rId5"/>
    <p:sldId id="338" r:id="rId6"/>
    <p:sldId id="329" r:id="rId7"/>
    <p:sldId id="366" r:id="rId8"/>
    <p:sldId id="377" r:id="rId9"/>
    <p:sldId id="378" r:id="rId10"/>
    <p:sldId id="379" r:id="rId11"/>
    <p:sldId id="370" r:id="rId12"/>
    <p:sldId id="371" r:id="rId13"/>
    <p:sldId id="372" r:id="rId14"/>
    <p:sldId id="373" r:id="rId15"/>
    <p:sldId id="364" r:id="rId16"/>
    <p:sldId id="375" r:id="rId17"/>
    <p:sldId id="376" r:id="rId18"/>
    <p:sldId id="354" r:id="rId19"/>
    <p:sldId id="355" r:id="rId20"/>
    <p:sldId id="353" r:id="rId21"/>
    <p:sldId id="325" r:id="rId22"/>
  </p:sldIdLst>
  <p:sldSz cx="9144000" cy="6858000" type="screen4x3"/>
  <p:notesSz cx="6858000" cy="9715500"/>
  <p:defaultTextStyle>
    <a:defPPr>
      <a:defRPr lang="en-GB"/>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B3D3EA"/>
    <a:srgbClr val="663300"/>
    <a:srgbClr val="096713"/>
    <a:srgbClr val="78ADC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025" autoAdjust="0"/>
    <p:restoredTop sz="92922" autoAdjust="0"/>
  </p:normalViewPr>
  <p:slideViewPr>
    <p:cSldViewPr snapToGrid="0">
      <p:cViewPr varScale="1">
        <p:scale>
          <a:sx n="106" d="100"/>
          <a:sy n="106" d="100"/>
        </p:scale>
        <p:origin x="16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39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DF1FA-7CF1-4F9D-86DD-ABDF2537FC1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FB9C2122-722F-40C8-A6E4-7A4E9FF8A50F}">
      <dgm:prSet phldrT="[Text]"/>
      <dgm:spPr/>
      <dgm:t>
        <a:bodyPr/>
        <a:lstStyle/>
        <a:p>
          <a:r>
            <a:rPr lang="en-GB" dirty="0"/>
            <a:t>Measure property affected by temperature</a:t>
          </a:r>
        </a:p>
      </dgm:t>
    </dgm:pt>
    <dgm:pt modelId="{33F64505-619B-4A6C-B7F4-4E86FB8C1C34}" type="parTrans" cxnId="{88942A23-CA4F-440C-9F38-5B341F249CFB}">
      <dgm:prSet/>
      <dgm:spPr/>
      <dgm:t>
        <a:bodyPr/>
        <a:lstStyle/>
        <a:p>
          <a:endParaRPr lang="en-GB"/>
        </a:p>
      </dgm:t>
    </dgm:pt>
    <dgm:pt modelId="{E78E7FF4-94B8-47A1-ACA0-CC7B38ECA3EC}" type="sibTrans" cxnId="{88942A23-CA4F-440C-9F38-5B341F249CFB}">
      <dgm:prSet/>
      <dgm:spPr/>
      <dgm:t>
        <a:bodyPr/>
        <a:lstStyle/>
        <a:p>
          <a:r>
            <a:rPr lang="en-GB" dirty="0">
              <a:solidFill>
                <a:srgbClr val="000000"/>
              </a:solidFill>
            </a:rPr>
            <a:t>Calibration</a:t>
          </a:r>
        </a:p>
      </dgm:t>
    </dgm:pt>
    <dgm:pt modelId="{F25C4E3A-EA43-4B9A-91B6-A67C6A62445B}">
      <dgm:prSet phldrT="[Text]"/>
      <dgm:spPr/>
      <dgm:t>
        <a:bodyPr/>
        <a:lstStyle/>
        <a:p>
          <a:r>
            <a:rPr lang="en-GB" dirty="0"/>
            <a:t>Temperature scale</a:t>
          </a:r>
        </a:p>
      </dgm:t>
    </dgm:pt>
    <dgm:pt modelId="{E9F67140-AAF2-49B9-8625-527140522FAB}" type="parTrans" cxnId="{9A1661DE-E26F-4458-88E2-512A086D4E99}">
      <dgm:prSet/>
      <dgm:spPr/>
      <dgm:t>
        <a:bodyPr/>
        <a:lstStyle/>
        <a:p>
          <a:endParaRPr lang="en-GB"/>
        </a:p>
      </dgm:t>
    </dgm:pt>
    <dgm:pt modelId="{62D08CA5-22C6-4A4E-84C4-3501546130E2}" type="sibTrans" cxnId="{9A1661DE-E26F-4458-88E2-512A086D4E99}">
      <dgm:prSet/>
      <dgm:spPr/>
      <dgm:t>
        <a:bodyPr/>
        <a:lstStyle/>
        <a:p>
          <a:r>
            <a:rPr lang="en-GB" dirty="0">
              <a:solidFill>
                <a:srgbClr val="000000"/>
              </a:solidFill>
            </a:rPr>
            <a:t>ITS-90</a:t>
          </a:r>
        </a:p>
      </dgm:t>
    </dgm:pt>
    <dgm:pt modelId="{4A4FE76F-5D10-46AD-8245-2CEDE1E30265}">
      <dgm:prSet phldrT="[Text]"/>
      <dgm:spPr/>
      <dgm:t>
        <a:bodyPr/>
        <a:lstStyle/>
        <a:p>
          <a:r>
            <a:rPr lang="en-GB" dirty="0"/>
            <a:t>True thermodynamic temperature</a:t>
          </a:r>
        </a:p>
      </dgm:t>
    </dgm:pt>
    <dgm:pt modelId="{1002EECC-66E1-491D-B7A5-CCD4E12F85D6}" type="parTrans" cxnId="{1E9557AB-F2FD-4118-A866-9E1356D50FA7}">
      <dgm:prSet/>
      <dgm:spPr/>
      <dgm:t>
        <a:bodyPr/>
        <a:lstStyle/>
        <a:p>
          <a:endParaRPr lang="en-GB"/>
        </a:p>
      </dgm:t>
    </dgm:pt>
    <dgm:pt modelId="{1E3AD652-B9E6-4AAF-8493-656544A28880}" type="sibTrans" cxnId="{1E9557AB-F2FD-4118-A866-9E1356D50FA7}">
      <dgm:prSet/>
      <dgm:spPr/>
      <dgm:t>
        <a:bodyPr/>
        <a:lstStyle/>
        <a:p>
          <a:endParaRPr lang="en-GB"/>
        </a:p>
      </dgm:t>
    </dgm:pt>
    <dgm:pt modelId="{8A7EF31A-73C6-4027-853C-1D12FC781142}" type="pres">
      <dgm:prSet presAssocID="{071DF1FA-7CF1-4F9D-86DD-ABDF2537FC18}" presName="outerComposite" presStyleCnt="0">
        <dgm:presLayoutVars>
          <dgm:chMax val="5"/>
          <dgm:dir/>
          <dgm:resizeHandles val="exact"/>
        </dgm:presLayoutVars>
      </dgm:prSet>
      <dgm:spPr/>
    </dgm:pt>
    <dgm:pt modelId="{934838FF-E3BD-4597-BF5F-9BDCD3EEA96D}" type="pres">
      <dgm:prSet presAssocID="{071DF1FA-7CF1-4F9D-86DD-ABDF2537FC18}" presName="dummyMaxCanvas" presStyleCnt="0">
        <dgm:presLayoutVars/>
      </dgm:prSet>
      <dgm:spPr/>
    </dgm:pt>
    <dgm:pt modelId="{106A0FCB-4E7F-496F-8E78-BC6507D8B806}" type="pres">
      <dgm:prSet presAssocID="{071DF1FA-7CF1-4F9D-86DD-ABDF2537FC18}" presName="ThreeNodes_1" presStyleLbl="node1" presStyleIdx="0" presStyleCnt="3">
        <dgm:presLayoutVars>
          <dgm:bulletEnabled val="1"/>
        </dgm:presLayoutVars>
      </dgm:prSet>
      <dgm:spPr/>
    </dgm:pt>
    <dgm:pt modelId="{F7437DA3-152B-4D8E-AE22-B38A02A764FA}" type="pres">
      <dgm:prSet presAssocID="{071DF1FA-7CF1-4F9D-86DD-ABDF2537FC18}" presName="ThreeNodes_2" presStyleLbl="node1" presStyleIdx="1" presStyleCnt="3">
        <dgm:presLayoutVars>
          <dgm:bulletEnabled val="1"/>
        </dgm:presLayoutVars>
      </dgm:prSet>
      <dgm:spPr/>
    </dgm:pt>
    <dgm:pt modelId="{83FD5398-7C9C-4957-B1FF-F63A90A0848F}" type="pres">
      <dgm:prSet presAssocID="{071DF1FA-7CF1-4F9D-86DD-ABDF2537FC18}" presName="ThreeNodes_3" presStyleLbl="node1" presStyleIdx="2" presStyleCnt="3">
        <dgm:presLayoutVars>
          <dgm:bulletEnabled val="1"/>
        </dgm:presLayoutVars>
      </dgm:prSet>
      <dgm:spPr/>
    </dgm:pt>
    <dgm:pt modelId="{13A0BB40-F34C-4541-9DA5-7DD2BB759DAA}" type="pres">
      <dgm:prSet presAssocID="{071DF1FA-7CF1-4F9D-86DD-ABDF2537FC18}" presName="ThreeConn_1-2" presStyleLbl="fgAccFollowNode1" presStyleIdx="0" presStyleCnt="2" custScaleX="346111">
        <dgm:presLayoutVars>
          <dgm:bulletEnabled val="1"/>
        </dgm:presLayoutVars>
      </dgm:prSet>
      <dgm:spPr/>
    </dgm:pt>
    <dgm:pt modelId="{27C92A33-C153-417E-9A3D-E67027288C94}" type="pres">
      <dgm:prSet presAssocID="{071DF1FA-7CF1-4F9D-86DD-ABDF2537FC18}" presName="ThreeConn_2-3" presStyleLbl="fgAccFollowNode1" presStyleIdx="1" presStyleCnt="2" custScaleX="346111">
        <dgm:presLayoutVars>
          <dgm:bulletEnabled val="1"/>
        </dgm:presLayoutVars>
      </dgm:prSet>
      <dgm:spPr/>
    </dgm:pt>
    <dgm:pt modelId="{0AB5A8A8-3C4D-417F-B27F-979561AB78BD}" type="pres">
      <dgm:prSet presAssocID="{071DF1FA-7CF1-4F9D-86DD-ABDF2537FC18}" presName="ThreeNodes_1_text" presStyleLbl="node1" presStyleIdx="2" presStyleCnt="3">
        <dgm:presLayoutVars>
          <dgm:bulletEnabled val="1"/>
        </dgm:presLayoutVars>
      </dgm:prSet>
      <dgm:spPr/>
    </dgm:pt>
    <dgm:pt modelId="{93BA7462-7A54-47C5-8931-2E235E95FBB1}" type="pres">
      <dgm:prSet presAssocID="{071DF1FA-7CF1-4F9D-86DD-ABDF2537FC18}" presName="ThreeNodes_2_text" presStyleLbl="node1" presStyleIdx="2" presStyleCnt="3">
        <dgm:presLayoutVars>
          <dgm:bulletEnabled val="1"/>
        </dgm:presLayoutVars>
      </dgm:prSet>
      <dgm:spPr/>
    </dgm:pt>
    <dgm:pt modelId="{C58B7DF1-471E-4465-8CDF-9D50FC1D9A33}" type="pres">
      <dgm:prSet presAssocID="{071DF1FA-7CF1-4F9D-86DD-ABDF2537FC18}" presName="ThreeNodes_3_text" presStyleLbl="node1" presStyleIdx="2" presStyleCnt="3">
        <dgm:presLayoutVars>
          <dgm:bulletEnabled val="1"/>
        </dgm:presLayoutVars>
      </dgm:prSet>
      <dgm:spPr/>
    </dgm:pt>
  </dgm:ptLst>
  <dgm:cxnLst>
    <dgm:cxn modelId="{88942A23-CA4F-440C-9F38-5B341F249CFB}" srcId="{071DF1FA-7CF1-4F9D-86DD-ABDF2537FC18}" destId="{FB9C2122-722F-40C8-A6E4-7A4E9FF8A50F}" srcOrd="0" destOrd="0" parTransId="{33F64505-619B-4A6C-B7F4-4E86FB8C1C34}" sibTransId="{E78E7FF4-94B8-47A1-ACA0-CC7B38ECA3EC}"/>
    <dgm:cxn modelId="{B75BF72A-091E-4D6F-BA80-942C5D055A6B}" type="presOf" srcId="{E78E7FF4-94B8-47A1-ACA0-CC7B38ECA3EC}" destId="{13A0BB40-F34C-4541-9DA5-7DD2BB759DAA}" srcOrd="0" destOrd="0" presId="urn:microsoft.com/office/officeart/2005/8/layout/vProcess5"/>
    <dgm:cxn modelId="{31B25F6E-F06A-4B44-ACFC-8768BA08D434}" type="presOf" srcId="{071DF1FA-7CF1-4F9D-86DD-ABDF2537FC18}" destId="{8A7EF31A-73C6-4027-853C-1D12FC781142}" srcOrd="0" destOrd="0" presId="urn:microsoft.com/office/officeart/2005/8/layout/vProcess5"/>
    <dgm:cxn modelId="{3468B056-6D5B-406E-BD2E-67518AF725EF}" type="presOf" srcId="{FB9C2122-722F-40C8-A6E4-7A4E9FF8A50F}" destId="{0AB5A8A8-3C4D-417F-B27F-979561AB78BD}" srcOrd="1" destOrd="0" presId="urn:microsoft.com/office/officeart/2005/8/layout/vProcess5"/>
    <dgm:cxn modelId="{CDA7187C-CA96-497A-A203-2F2390F5316F}" type="presOf" srcId="{4A4FE76F-5D10-46AD-8245-2CEDE1E30265}" destId="{83FD5398-7C9C-4957-B1FF-F63A90A0848F}" srcOrd="0" destOrd="0" presId="urn:microsoft.com/office/officeart/2005/8/layout/vProcess5"/>
    <dgm:cxn modelId="{2120D689-06D2-4DEC-ADC1-17912418DDD4}" type="presOf" srcId="{F25C4E3A-EA43-4B9A-91B6-A67C6A62445B}" destId="{93BA7462-7A54-47C5-8931-2E235E95FBB1}" srcOrd="1" destOrd="0" presId="urn:microsoft.com/office/officeart/2005/8/layout/vProcess5"/>
    <dgm:cxn modelId="{1E9557AB-F2FD-4118-A866-9E1356D50FA7}" srcId="{071DF1FA-7CF1-4F9D-86DD-ABDF2537FC18}" destId="{4A4FE76F-5D10-46AD-8245-2CEDE1E30265}" srcOrd="2" destOrd="0" parTransId="{1002EECC-66E1-491D-B7A5-CCD4E12F85D6}" sibTransId="{1E3AD652-B9E6-4AAF-8493-656544A28880}"/>
    <dgm:cxn modelId="{C7FC60BD-C09B-46F6-A7D7-5E1869F5AFCE}" type="presOf" srcId="{4A4FE76F-5D10-46AD-8245-2CEDE1E30265}" destId="{C58B7DF1-471E-4465-8CDF-9D50FC1D9A33}" srcOrd="1" destOrd="0" presId="urn:microsoft.com/office/officeart/2005/8/layout/vProcess5"/>
    <dgm:cxn modelId="{F04911DC-C625-4F68-91CB-EBBDA9D1AA2F}" type="presOf" srcId="{FB9C2122-722F-40C8-A6E4-7A4E9FF8A50F}" destId="{106A0FCB-4E7F-496F-8E78-BC6507D8B806}" srcOrd="0" destOrd="0" presId="urn:microsoft.com/office/officeart/2005/8/layout/vProcess5"/>
    <dgm:cxn modelId="{9A1661DE-E26F-4458-88E2-512A086D4E99}" srcId="{071DF1FA-7CF1-4F9D-86DD-ABDF2537FC18}" destId="{F25C4E3A-EA43-4B9A-91B6-A67C6A62445B}" srcOrd="1" destOrd="0" parTransId="{E9F67140-AAF2-49B9-8625-527140522FAB}" sibTransId="{62D08CA5-22C6-4A4E-84C4-3501546130E2}"/>
    <dgm:cxn modelId="{138D79DE-B226-4003-AA8A-1B78E4617F0D}" type="presOf" srcId="{F25C4E3A-EA43-4B9A-91B6-A67C6A62445B}" destId="{F7437DA3-152B-4D8E-AE22-B38A02A764FA}" srcOrd="0" destOrd="0" presId="urn:microsoft.com/office/officeart/2005/8/layout/vProcess5"/>
    <dgm:cxn modelId="{507F5EF3-12DC-485F-9C82-B6C26B1FE16E}" type="presOf" srcId="{62D08CA5-22C6-4A4E-84C4-3501546130E2}" destId="{27C92A33-C153-417E-9A3D-E67027288C94}" srcOrd="0" destOrd="0" presId="urn:microsoft.com/office/officeart/2005/8/layout/vProcess5"/>
    <dgm:cxn modelId="{FE7C515C-8D1A-4ED2-B20C-FC8312D8D99A}" type="presParOf" srcId="{8A7EF31A-73C6-4027-853C-1D12FC781142}" destId="{934838FF-E3BD-4597-BF5F-9BDCD3EEA96D}" srcOrd="0" destOrd="0" presId="urn:microsoft.com/office/officeart/2005/8/layout/vProcess5"/>
    <dgm:cxn modelId="{F5A5E89A-FEFE-422D-B056-923C635863CC}" type="presParOf" srcId="{8A7EF31A-73C6-4027-853C-1D12FC781142}" destId="{106A0FCB-4E7F-496F-8E78-BC6507D8B806}" srcOrd="1" destOrd="0" presId="urn:microsoft.com/office/officeart/2005/8/layout/vProcess5"/>
    <dgm:cxn modelId="{4B2EC7D0-3462-482A-85F7-494CADB8A2D0}" type="presParOf" srcId="{8A7EF31A-73C6-4027-853C-1D12FC781142}" destId="{F7437DA3-152B-4D8E-AE22-B38A02A764FA}" srcOrd="2" destOrd="0" presId="urn:microsoft.com/office/officeart/2005/8/layout/vProcess5"/>
    <dgm:cxn modelId="{9804FBD7-0F26-41C1-8690-1436419308F1}" type="presParOf" srcId="{8A7EF31A-73C6-4027-853C-1D12FC781142}" destId="{83FD5398-7C9C-4957-B1FF-F63A90A0848F}" srcOrd="3" destOrd="0" presId="urn:microsoft.com/office/officeart/2005/8/layout/vProcess5"/>
    <dgm:cxn modelId="{7F664C51-4DF6-4069-8ADD-225FE4FDF774}" type="presParOf" srcId="{8A7EF31A-73C6-4027-853C-1D12FC781142}" destId="{13A0BB40-F34C-4541-9DA5-7DD2BB759DAA}" srcOrd="4" destOrd="0" presId="urn:microsoft.com/office/officeart/2005/8/layout/vProcess5"/>
    <dgm:cxn modelId="{D9BC2FF4-2E8D-4F9C-A032-632AAD467CC1}" type="presParOf" srcId="{8A7EF31A-73C6-4027-853C-1D12FC781142}" destId="{27C92A33-C153-417E-9A3D-E67027288C94}" srcOrd="5" destOrd="0" presId="urn:microsoft.com/office/officeart/2005/8/layout/vProcess5"/>
    <dgm:cxn modelId="{7C1F57E8-9B7C-40E3-B811-F638A35A184A}" type="presParOf" srcId="{8A7EF31A-73C6-4027-853C-1D12FC781142}" destId="{0AB5A8A8-3C4D-417F-B27F-979561AB78BD}" srcOrd="6" destOrd="0" presId="urn:microsoft.com/office/officeart/2005/8/layout/vProcess5"/>
    <dgm:cxn modelId="{29540016-FA22-4FB4-8E98-FAD661966A11}" type="presParOf" srcId="{8A7EF31A-73C6-4027-853C-1D12FC781142}" destId="{93BA7462-7A54-47C5-8931-2E235E95FBB1}" srcOrd="7" destOrd="0" presId="urn:microsoft.com/office/officeart/2005/8/layout/vProcess5"/>
    <dgm:cxn modelId="{4F57AF90-373F-4C7E-ACAE-68F6043B8E71}" type="presParOf" srcId="{8A7EF31A-73C6-4027-853C-1D12FC781142}" destId="{C58B7DF1-471E-4465-8CDF-9D50FC1D9A3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1DF1FA-7CF1-4F9D-86DD-ABDF2537FC1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FB9C2122-722F-40C8-A6E4-7A4E9FF8A50F}">
      <dgm:prSet phldrT="[Text]"/>
      <dgm:spPr/>
      <dgm:t>
        <a:bodyPr/>
        <a:lstStyle/>
        <a:p>
          <a:r>
            <a:rPr lang="en-GB" dirty="0"/>
            <a:t>Measure Johnson Noise</a:t>
          </a:r>
        </a:p>
      </dgm:t>
    </dgm:pt>
    <dgm:pt modelId="{33F64505-619B-4A6C-B7F4-4E86FB8C1C34}" type="parTrans" cxnId="{88942A23-CA4F-440C-9F38-5B341F249CFB}">
      <dgm:prSet/>
      <dgm:spPr/>
      <dgm:t>
        <a:bodyPr/>
        <a:lstStyle/>
        <a:p>
          <a:endParaRPr lang="en-GB"/>
        </a:p>
      </dgm:t>
    </dgm:pt>
    <dgm:pt modelId="{E78E7FF4-94B8-47A1-ACA0-CC7B38ECA3EC}" type="sibTrans" cxnId="{88942A23-CA4F-440C-9F38-5B341F249CFB}">
      <dgm:prSet/>
      <dgm:spPr/>
      <dgm:t>
        <a:bodyPr/>
        <a:lstStyle/>
        <a:p>
          <a:r>
            <a:rPr lang="en-GB" dirty="0">
              <a:solidFill>
                <a:srgbClr val="000000"/>
              </a:solidFill>
            </a:rPr>
            <a:t>Fundamental</a:t>
          </a:r>
        </a:p>
        <a:p>
          <a:r>
            <a:rPr lang="en-GB" dirty="0">
              <a:solidFill>
                <a:srgbClr val="000000"/>
              </a:solidFill>
            </a:rPr>
            <a:t> Equation</a:t>
          </a:r>
        </a:p>
      </dgm:t>
    </dgm:pt>
    <dgm:pt modelId="{4A4FE76F-5D10-46AD-8245-2CEDE1E30265}">
      <dgm:prSet phldrT="[Text]"/>
      <dgm:spPr/>
      <dgm:t>
        <a:bodyPr/>
        <a:lstStyle/>
        <a:p>
          <a:r>
            <a:rPr lang="en-GB" dirty="0"/>
            <a:t>True thermodynamic temperature</a:t>
          </a:r>
        </a:p>
      </dgm:t>
    </dgm:pt>
    <dgm:pt modelId="{1002EECC-66E1-491D-B7A5-CCD4E12F85D6}" type="parTrans" cxnId="{1E9557AB-F2FD-4118-A866-9E1356D50FA7}">
      <dgm:prSet/>
      <dgm:spPr/>
      <dgm:t>
        <a:bodyPr/>
        <a:lstStyle/>
        <a:p>
          <a:endParaRPr lang="en-GB"/>
        </a:p>
      </dgm:t>
    </dgm:pt>
    <dgm:pt modelId="{1E3AD652-B9E6-4AAF-8493-656544A28880}" type="sibTrans" cxnId="{1E9557AB-F2FD-4118-A866-9E1356D50FA7}">
      <dgm:prSet/>
      <dgm:spPr/>
      <dgm:t>
        <a:bodyPr/>
        <a:lstStyle/>
        <a:p>
          <a:endParaRPr lang="en-GB"/>
        </a:p>
      </dgm:t>
    </dgm:pt>
    <dgm:pt modelId="{8A7EF31A-73C6-4027-853C-1D12FC781142}" type="pres">
      <dgm:prSet presAssocID="{071DF1FA-7CF1-4F9D-86DD-ABDF2537FC18}" presName="outerComposite" presStyleCnt="0">
        <dgm:presLayoutVars>
          <dgm:chMax val="5"/>
          <dgm:dir/>
          <dgm:resizeHandles val="exact"/>
        </dgm:presLayoutVars>
      </dgm:prSet>
      <dgm:spPr/>
    </dgm:pt>
    <dgm:pt modelId="{934838FF-E3BD-4597-BF5F-9BDCD3EEA96D}" type="pres">
      <dgm:prSet presAssocID="{071DF1FA-7CF1-4F9D-86DD-ABDF2537FC18}" presName="dummyMaxCanvas" presStyleCnt="0">
        <dgm:presLayoutVars/>
      </dgm:prSet>
      <dgm:spPr/>
    </dgm:pt>
    <dgm:pt modelId="{3DF6BEC4-610C-4893-8720-424C5D560486}" type="pres">
      <dgm:prSet presAssocID="{071DF1FA-7CF1-4F9D-86DD-ABDF2537FC18}" presName="TwoNodes_1" presStyleLbl="node1" presStyleIdx="0" presStyleCnt="2">
        <dgm:presLayoutVars>
          <dgm:bulletEnabled val="1"/>
        </dgm:presLayoutVars>
      </dgm:prSet>
      <dgm:spPr/>
    </dgm:pt>
    <dgm:pt modelId="{3AE3072D-B8F3-426B-8061-4B3074B7BAA3}" type="pres">
      <dgm:prSet presAssocID="{071DF1FA-7CF1-4F9D-86DD-ABDF2537FC18}" presName="TwoNodes_2" presStyleLbl="node1" presStyleIdx="1" presStyleCnt="2">
        <dgm:presLayoutVars>
          <dgm:bulletEnabled val="1"/>
        </dgm:presLayoutVars>
      </dgm:prSet>
      <dgm:spPr/>
    </dgm:pt>
    <dgm:pt modelId="{24711BB3-08B9-437C-B3B5-62BD971CD48F}" type="pres">
      <dgm:prSet presAssocID="{071DF1FA-7CF1-4F9D-86DD-ABDF2537FC18}" presName="TwoConn_1-2" presStyleLbl="fgAccFollowNode1" presStyleIdx="0" presStyleCnt="1" custScaleX="253629">
        <dgm:presLayoutVars>
          <dgm:bulletEnabled val="1"/>
        </dgm:presLayoutVars>
      </dgm:prSet>
      <dgm:spPr/>
    </dgm:pt>
    <dgm:pt modelId="{1FD7BF1F-A2C3-44D2-8B38-C87691A1840E}" type="pres">
      <dgm:prSet presAssocID="{071DF1FA-7CF1-4F9D-86DD-ABDF2537FC18}" presName="TwoNodes_1_text" presStyleLbl="node1" presStyleIdx="1" presStyleCnt="2">
        <dgm:presLayoutVars>
          <dgm:bulletEnabled val="1"/>
        </dgm:presLayoutVars>
      </dgm:prSet>
      <dgm:spPr/>
    </dgm:pt>
    <dgm:pt modelId="{6B88E6FB-411F-49D9-99AC-42E61933DF51}" type="pres">
      <dgm:prSet presAssocID="{071DF1FA-7CF1-4F9D-86DD-ABDF2537FC18}" presName="TwoNodes_2_text" presStyleLbl="node1" presStyleIdx="1" presStyleCnt="2">
        <dgm:presLayoutVars>
          <dgm:bulletEnabled val="1"/>
        </dgm:presLayoutVars>
      </dgm:prSet>
      <dgm:spPr/>
    </dgm:pt>
  </dgm:ptLst>
  <dgm:cxnLst>
    <dgm:cxn modelId="{0FB85B01-2090-4047-A8F1-84984E13FCBE}" type="presOf" srcId="{4A4FE76F-5D10-46AD-8245-2CEDE1E30265}" destId="{3AE3072D-B8F3-426B-8061-4B3074B7BAA3}" srcOrd="0" destOrd="0" presId="urn:microsoft.com/office/officeart/2005/8/layout/vProcess5"/>
    <dgm:cxn modelId="{88942A23-CA4F-440C-9F38-5B341F249CFB}" srcId="{071DF1FA-7CF1-4F9D-86DD-ABDF2537FC18}" destId="{FB9C2122-722F-40C8-A6E4-7A4E9FF8A50F}" srcOrd="0" destOrd="0" parTransId="{33F64505-619B-4A6C-B7F4-4E86FB8C1C34}" sibTransId="{E78E7FF4-94B8-47A1-ACA0-CC7B38ECA3EC}"/>
    <dgm:cxn modelId="{1A54C12A-4BD8-4924-A657-D8E34977CADF}" type="presOf" srcId="{4A4FE76F-5D10-46AD-8245-2CEDE1E30265}" destId="{6B88E6FB-411F-49D9-99AC-42E61933DF51}" srcOrd="1" destOrd="0" presId="urn:microsoft.com/office/officeart/2005/8/layout/vProcess5"/>
    <dgm:cxn modelId="{1E30692D-7CB5-48C6-B7C7-AFFDA1E167B0}" type="presOf" srcId="{071DF1FA-7CF1-4F9D-86DD-ABDF2537FC18}" destId="{8A7EF31A-73C6-4027-853C-1D12FC781142}" srcOrd="0" destOrd="0" presId="urn:microsoft.com/office/officeart/2005/8/layout/vProcess5"/>
    <dgm:cxn modelId="{6A6A5562-7075-4235-BDE5-21FBD59052B9}" type="presOf" srcId="{FB9C2122-722F-40C8-A6E4-7A4E9FF8A50F}" destId="{1FD7BF1F-A2C3-44D2-8B38-C87691A1840E}" srcOrd="1" destOrd="0" presId="urn:microsoft.com/office/officeart/2005/8/layout/vProcess5"/>
    <dgm:cxn modelId="{7B6EF54F-5A76-49B5-880A-85454F2332CE}" type="presOf" srcId="{FB9C2122-722F-40C8-A6E4-7A4E9FF8A50F}" destId="{3DF6BEC4-610C-4893-8720-424C5D560486}" srcOrd="0" destOrd="0" presId="urn:microsoft.com/office/officeart/2005/8/layout/vProcess5"/>
    <dgm:cxn modelId="{FBA79780-8270-4742-AC34-67F1AFED86B8}" type="presOf" srcId="{E78E7FF4-94B8-47A1-ACA0-CC7B38ECA3EC}" destId="{24711BB3-08B9-437C-B3B5-62BD971CD48F}" srcOrd="0" destOrd="0" presId="urn:microsoft.com/office/officeart/2005/8/layout/vProcess5"/>
    <dgm:cxn modelId="{1E9557AB-F2FD-4118-A866-9E1356D50FA7}" srcId="{071DF1FA-7CF1-4F9D-86DD-ABDF2537FC18}" destId="{4A4FE76F-5D10-46AD-8245-2CEDE1E30265}" srcOrd="1" destOrd="0" parTransId="{1002EECC-66E1-491D-B7A5-CCD4E12F85D6}" sibTransId="{1E3AD652-B9E6-4AAF-8493-656544A28880}"/>
    <dgm:cxn modelId="{98285AF5-BE73-46C9-BE38-843B5CFECD3E}" type="presParOf" srcId="{8A7EF31A-73C6-4027-853C-1D12FC781142}" destId="{934838FF-E3BD-4597-BF5F-9BDCD3EEA96D}" srcOrd="0" destOrd="0" presId="urn:microsoft.com/office/officeart/2005/8/layout/vProcess5"/>
    <dgm:cxn modelId="{117D45CB-19A3-449C-BEB3-0B5CDE04AB7C}" type="presParOf" srcId="{8A7EF31A-73C6-4027-853C-1D12FC781142}" destId="{3DF6BEC4-610C-4893-8720-424C5D560486}" srcOrd="1" destOrd="0" presId="urn:microsoft.com/office/officeart/2005/8/layout/vProcess5"/>
    <dgm:cxn modelId="{ECCC8493-BDED-4AA8-BC7A-4964DB93F822}" type="presParOf" srcId="{8A7EF31A-73C6-4027-853C-1D12FC781142}" destId="{3AE3072D-B8F3-426B-8061-4B3074B7BAA3}" srcOrd="2" destOrd="0" presId="urn:microsoft.com/office/officeart/2005/8/layout/vProcess5"/>
    <dgm:cxn modelId="{1D4328A5-1D98-45FC-91F1-9FA4F8C28756}" type="presParOf" srcId="{8A7EF31A-73C6-4027-853C-1D12FC781142}" destId="{24711BB3-08B9-437C-B3B5-62BD971CD48F}" srcOrd="3" destOrd="0" presId="urn:microsoft.com/office/officeart/2005/8/layout/vProcess5"/>
    <dgm:cxn modelId="{B0B7F5FE-1C50-4103-A500-54D08C5166C7}" type="presParOf" srcId="{8A7EF31A-73C6-4027-853C-1D12FC781142}" destId="{1FD7BF1F-A2C3-44D2-8B38-C87691A1840E}" srcOrd="4" destOrd="0" presId="urn:microsoft.com/office/officeart/2005/8/layout/vProcess5"/>
    <dgm:cxn modelId="{9EB6BA48-58F1-49BB-A6A0-92D4673932DD}" type="presParOf" srcId="{8A7EF31A-73C6-4027-853C-1D12FC781142}" destId="{6B88E6FB-411F-49D9-99AC-42E61933DF5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A0FCB-4E7F-496F-8E78-BC6507D8B806}">
      <dsp:nvSpPr>
        <dsp:cNvPr id="0" name=""/>
        <dsp:cNvSpPr/>
      </dsp:nvSpPr>
      <dsp:spPr>
        <a:xfrm>
          <a:off x="-237654" y="0"/>
          <a:ext cx="6217920" cy="1280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Measure property affected by temperature</a:t>
          </a:r>
        </a:p>
      </dsp:txBody>
      <dsp:txXfrm>
        <a:off x="-200159" y="37495"/>
        <a:ext cx="4836526" cy="1205170"/>
      </dsp:txXfrm>
    </dsp:sp>
    <dsp:sp modelId="{F7437DA3-152B-4D8E-AE22-B38A02A764FA}">
      <dsp:nvSpPr>
        <dsp:cNvPr id="0" name=""/>
        <dsp:cNvSpPr/>
      </dsp:nvSpPr>
      <dsp:spPr>
        <a:xfrm>
          <a:off x="310985" y="1493520"/>
          <a:ext cx="6217920" cy="1280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Temperature scale</a:t>
          </a:r>
        </a:p>
      </dsp:txBody>
      <dsp:txXfrm>
        <a:off x="348480" y="1531015"/>
        <a:ext cx="4762185" cy="1205170"/>
      </dsp:txXfrm>
    </dsp:sp>
    <dsp:sp modelId="{83FD5398-7C9C-4957-B1FF-F63A90A0848F}">
      <dsp:nvSpPr>
        <dsp:cNvPr id="0" name=""/>
        <dsp:cNvSpPr/>
      </dsp:nvSpPr>
      <dsp:spPr>
        <a:xfrm>
          <a:off x="859625" y="2987040"/>
          <a:ext cx="6217920" cy="1280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True thermodynamic temperature</a:t>
          </a:r>
        </a:p>
      </dsp:txBody>
      <dsp:txXfrm>
        <a:off x="897120" y="3024535"/>
        <a:ext cx="4762185" cy="1205170"/>
      </dsp:txXfrm>
    </dsp:sp>
    <dsp:sp modelId="{13A0BB40-F34C-4541-9DA5-7DD2BB759DAA}">
      <dsp:nvSpPr>
        <dsp:cNvPr id="0" name=""/>
        <dsp:cNvSpPr/>
      </dsp:nvSpPr>
      <dsp:spPr>
        <a:xfrm>
          <a:off x="4124211" y="970788"/>
          <a:ext cx="2880003" cy="8321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000000"/>
              </a:solidFill>
            </a:rPr>
            <a:t>Calibration</a:t>
          </a:r>
        </a:p>
      </dsp:txBody>
      <dsp:txXfrm>
        <a:off x="4772212" y="970788"/>
        <a:ext cx="1584001" cy="626158"/>
      </dsp:txXfrm>
    </dsp:sp>
    <dsp:sp modelId="{27C92A33-C153-417E-9A3D-E67027288C94}">
      <dsp:nvSpPr>
        <dsp:cNvPr id="0" name=""/>
        <dsp:cNvSpPr/>
      </dsp:nvSpPr>
      <dsp:spPr>
        <a:xfrm>
          <a:off x="4672851" y="2455773"/>
          <a:ext cx="2880003" cy="83210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rgbClr val="000000"/>
              </a:solidFill>
            </a:rPr>
            <a:t>ITS-90</a:t>
          </a:r>
        </a:p>
      </dsp:txBody>
      <dsp:txXfrm>
        <a:off x="5320852" y="2455773"/>
        <a:ext cx="1584001" cy="626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6BEC4-610C-4893-8720-424C5D560486}">
      <dsp:nvSpPr>
        <dsp:cNvPr id="0" name=""/>
        <dsp:cNvSpPr/>
      </dsp:nvSpPr>
      <dsp:spPr>
        <a:xfrm>
          <a:off x="0" y="0"/>
          <a:ext cx="6217920" cy="1920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Measure Johnson Noise</a:t>
          </a:r>
        </a:p>
      </dsp:txBody>
      <dsp:txXfrm>
        <a:off x="56242" y="56242"/>
        <a:ext cx="4233201" cy="1807756"/>
      </dsp:txXfrm>
    </dsp:sp>
    <dsp:sp modelId="{3AE3072D-B8F3-426B-8061-4B3074B7BAA3}">
      <dsp:nvSpPr>
        <dsp:cNvPr id="0" name=""/>
        <dsp:cNvSpPr/>
      </dsp:nvSpPr>
      <dsp:spPr>
        <a:xfrm>
          <a:off x="1097279" y="2346959"/>
          <a:ext cx="6217920" cy="1920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True thermodynamic temperature</a:t>
          </a:r>
        </a:p>
      </dsp:txBody>
      <dsp:txXfrm>
        <a:off x="1153521" y="2403201"/>
        <a:ext cx="3759999" cy="1807756"/>
      </dsp:txXfrm>
    </dsp:sp>
    <dsp:sp modelId="{24711BB3-08B9-437C-B3B5-62BD971CD48F}">
      <dsp:nvSpPr>
        <dsp:cNvPr id="0" name=""/>
        <dsp:cNvSpPr/>
      </dsp:nvSpPr>
      <dsp:spPr>
        <a:xfrm>
          <a:off x="4010999" y="1509521"/>
          <a:ext cx="3165685" cy="124815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rgbClr val="000000"/>
              </a:solidFill>
            </a:rPr>
            <a:t>Fundamental</a:t>
          </a:r>
        </a:p>
        <a:p>
          <a:pPr marL="0" lvl="0" indent="0" algn="ctr" defTabSz="977900">
            <a:lnSpc>
              <a:spcPct val="90000"/>
            </a:lnSpc>
            <a:spcBef>
              <a:spcPct val="0"/>
            </a:spcBef>
            <a:spcAft>
              <a:spcPct val="35000"/>
            </a:spcAft>
            <a:buNone/>
          </a:pPr>
          <a:r>
            <a:rPr lang="en-GB" sz="2200" kern="1200" dirty="0">
              <a:solidFill>
                <a:srgbClr val="000000"/>
              </a:solidFill>
            </a:rPr>
            <a:t> Equation</a:t>
          </a:r>
        </a:p>
      </dsp:txBody>
      <dsp:txXfrm>
        <a:off x="4723278" y="1509521"/>
        <a:ext cx="1741127" cy="9392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ltLang="en-US"/>
          </a:p>
        </p:txBody>
      </p:sp>
      <p:sp>
        <p:nvSpPr>
          <p:cNvPr id="81923" name="Rectangle 3"/>
          <p:cNvSpPr>
            <a:spLocks noGrp="1" noChangeArrowheads="1"/>
          </p:cNvSpPr>
          <p:nvPr>
            <p:ph type="dt" idx="1"/>
          </p:nvPr>
        </p:nvSpPr>
        <p:spPr bwMode="auto">
          <a:xfrm>
            <a:off x="3884613"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81924"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614863"/>
            <a:ext cx="54864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1926" name="Rectangle 6"/>
          <p:cNvSpPr>
            <a:spLocks noGrp="1" noChangeArrowheads="1"/>
          </p:cNvSpPr>
          <p:nvPr>
            <p:ph type="ftr" sz="quarter" idx="4"/>
          </p:nvPr>
        </p:nvSpPr>
        <p:spPr bwMode="auto">
          <a:xfrm>
            <a:off x="0" y="9228039"/>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ltLang="en-US"/>
          </a:p>
        </p:txBody>
      </p:sp>
      <p:sp>
        <p:nvSpPr>
          <p:cNvPr id="81927" name="Rectangle 7"/>
          <p:cNvSpPr>
            <a:spLocks noGrp="1" noChangeArrowheads="1"/>
          </p:cNvSpPr>
          <p:nvPr>
            <p:ph type="sldNum" sz="quarter" idx="5"/>
          </p:nvPr>
        </p:nvSpPr>
        <p:spPr bwMode="auto">
          <a:xfrm>
            <a:off x="3884613" y="9228039"/>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485C24C-5A43-4193-80ED-FE420003393D}" type="slidenum">
              <a:rPr lang="en-GB" altLang="en-US"/>
              <a:pPr/>
              <a:t>‹#›</a:t>
            </a:fld>
            <a:endParaRPr lang="en-GB" altLang="en-US"/>
          </a:p>
        </p:txBody>
      </p:sp>
    </p:spTree>
    <p:extLst>
      <p:ext uri="{BB962C8B-B14F-4D97-AF65-F5344CB8AC3E}">
        <p14:creationId xmlns:p14="http://schemas.microsoft.com/office/powerpoint/2010/main" val="1920043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4D079-7B67-45BA-8B1D-417435CB2949}" type="slidenum">
              <a:rPr lang="en-GB" altLang="en-US"/>
              <a:pPr/>
              <a:t>1</a:t>
            </a:fld>
            <a:endParaRPr lang="en-GB"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GB" altLang="en-US" dirty="0"/>
              <a:t>Hello and welcome to this presentation on the worlds first practical Johnson noise thermometer. Johnson noise has for many years been used by metrologists as a means of measuring temperature but so far these devices have been limited to expensive, room sized experiments whose purpose was to determine true thermodynamic in order to ensure that our practical temperature scales such as the Kelvin, Celsius or Fahrenheit scales closely match the thermodynamic definition of temperature. The great advantage of Johnson noise thermometers is that the signal they measure is fundamentally linked to the true thermodynamic temperature of the thermometer’s sensor and so are incapable of drift.</a:t>
            </a:r>
            <a:endParaRPr lang="ru-RU" altLang="en-US" dirty="0"/>
          </a:p>
        </p:txBody>
      </p:sp>
    </p:spTree>
    <p:extLst>
      <p:ext uri="{BB962C8B-B14F-4D97-AF65-F5344CB8AC3E}">
        <p14:creationId xmlns:p14="http://schemas.microsoft.com/office/powerpoint/2010/main" val="240450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10</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However, the noise in the two measurements will not experience exactly the same bandwidth, due to the difference in the characteristics of the connecting cables (capacitance problem).</a:t>
            </a:r>
          </a:p>
          <a:p>
            <a:endParaRPr lang="en-GB" altLang="en-US" dirty="0"/>
          </a:p>
          <a:p>
            <a:r>
              <a:rPr lang="en-GB" altLang="en-US" dirty="0"/>
              <a:t>Any switching system experiences this problem. Historically, this has been mitigated by limiting the bandwidth to around 100kHz for a 100</a:t>
            </a:r>
            <a:r>
              <a:rPr lang="el-GR" altLang="en-US" dirty="0"/>
              <a:t>Ω</a:t>
            </a:r>
            <a:r>
              <a:rPr lang="en-GB" altLang="en-US" dirty="0"/>
              <a:t> sensor. The limited signal bandwidth leads to long integration times and therefore slow response time (many minutes).</a:t>
            </a:r>
            <a:endParaRPr lang="ru-RU" altLang="en-US" dirty="0"/>
          </a:p>
        </p:txBody>
      </p:sp>
    </p:spTree>
    <p:extLst>
      <p:ext uri="{BB962C8B-B14F-4D97-AF65-F5344CB8AC3E}">
        <p14:creationId xmlns:p14="http://schemas.microsoft.com/office/powerpoint/2010/main" val="157024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11</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Our new technique (patented) is to inject the calibration signal as a current into the measurement system, which generates a calibration voltage signal in the resistor.</a:t>
            </a:r>
          </a:p>
          <a:p>
            <a:endParaRPr lang="en-GB" altLang="en-US" dirty="0"/>
          </a:p>
          <a:p>
            <a:r>
              <a:rPr lang="en-GB" altLang="en-US" dirty="0"/>
              <a:t>The Johnson Noise and calibration signal experience EXACTLY the same frequency response. The Johnson noise and calibration signal are then separated using digital signal processing (DSP).</a:t>
            </a:r>
            <a:endParaRPr lang="ru-RU" altLang="en-US" dirty="0"/>
          </a:p>
        </p:txBody>
      </p:sp>
    </p:spTree>
    <p:extLst>
      <p:ext uri="{BB962C8B-B14F-4D97-AF65-F5344CB8AC3E}">
        <p14:creationId xmlns:p14="http://schemas.microsoft.com/office/powerpoint/2010/main" val="223338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12</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A potential problem with this new technique is that any transmission line connecting the current calibration signal to the sensor will itself have a frequency response that affects the calibrations signal but not the Johnson noise.</a:t>
            </a:r>
            <a:endParaRPr lang="ru-RU" altLang="en-US" dirty="0"/>
          </a:p>
        </p:txBody>
      </p:sp>
    </p:spTree>
    <p:extLst>
      <p:ext uri="{BB962C8B-B14F-4D97-AF65-F5344CB8AC3E}">
        <p14:creationId xmlns:p14="http://schemas.microsoft.com/office/powerpoint/2010/main" val="2787508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13</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However, if the current calibration signal is instead connected to the input of one of the pre-amplifiers (which is easier to do anyway since the electronics are all in the sensor head), this problem appears to be resolved. The calibration signal at Amplifier A input is higher than if it had been injected perfectly at the sensor resistance since it is not attenuated by a transmission line. But the calibration signal at amplifier B input is lower having experienced the frequency response of two transmission lines. The net effect is that the product of the two signals (i.e. the correlated signal) is the same as if the calibration current signal had been injected directly into the sense resistor.</a:t>
            </a:r>
            <a:endParaRPr lang="ru-RU" altLang="en-US" dirty="0"/>
          </a:p>
        </p:txBody>
      </p:sp>
    </p:spTree>
    <p:extLst>
      <p:ext uri="{BB962C8B-B14F-4D97-AF65-F5344CB8AC3E}">
        <p14:creationId xmlns:p14="http://schemas.microsoft.com/office/powerpoint/2010/main" val="119238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14</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Of course, things are a little more complicated that this simple analysis. A full mathematical model of the system was therefore developed to look at errors in the measurement system due to the transmission lines and the injection point. The graphs above show the resulting errors (blue being low errors, increasing to red for high errors). The graphs show the errors for a range of bandwidths (x-axis) and cable capacitance (y-axis) for a transmission line with 1</a:t>
            </a:r>
            <a:r>
              <a:rPr lang="el-GR" altLang="en-US" dirty="0"/>
              <a:t>Ω</a:t>
            </a:r>
            <a:r>
              <a:rPr lang="en-GB" altLang="en-US" dirty="0"/>
              <a:t> resistance (so conservative). We need to operate in a dark blue part of the operating parameters. </a:t>
            </a:r>
          </a:p>
          <a:p>
            <a:r>
              <a:rPr lang="en-GB" altLang="en-US" dirty="0"/>
              <a:t>The graph on the right is for a 2k</a:t>
            </a:r>
            <a:r>
              <a:rPr lang="el-GR" altLang="en-US" dirty="0"/>
              <a:t>Ω</a:t>
            </a:r>
            <a:r>
              <a:rPr lang="en-GB" altLang="en-US" dirty="0"/>
              <a:t> sense resistor and provides a limited range in which the system must operate. The graph on the left is for a 5k</a:t>
            </a:r>
            <a:r>
              <a:rPr lang="el-GR" altLang="en-US" dirty="0"/>
              <a:t>Ω</a:t>
            </a:r>
            <a:r>
              <a:rPr lang="en-GB" altLang="en-US" dirty="0"/>
              <a:t>, which shows a much wider operating range. Unlike the prior art, the errors from circuit imperfections/limitations get better at as the sense resistance increases. A high sense resistance provides more Johnson noise thereby making the measurement easier.</a:t>
            </a:r>
            <a:endParaRPr lang="ru-RU" altLang="en-US" dirty="0"/>
          </a:p>
        </p:txBody>
      </p:sp>
    </p:spTree>
    <p:extLst>
      <p:ext uri="{BB962C8B-B14F-4D97-AF65-F5344CB8AC3E}">
        <p14:creationId xmlns:p14="http://schemas.microsoft.com/office/powerpoint/2010/main" val="2228407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being able to use a higher sense resistance (5k</a:t>
            </a:r>
            <a:r>
              <a:rPr lang="el-GR" dirty="0"/>
              <a:t>Ω</a:t>
            </a:r>
            <a:r>
              <a:rPr lang="en-GB" dirty="0"/>
              <a:t> instead of 100</a:t>
            </a:r>
            <a:r>
              <a:rPr lang="el-GR" dirty="0"/>
              <a:t>Ω</a:t>
            </a:r>
            <a:r>
              <a:rPr lang="en-GB" dirty="0"/>
              <a:t>) and higher bandwidth (1MHz instead of 100kHz) and also eliminating the need to switch between 2 measurements, the signal available with our system is about 1,000 times more than with the prior art systems. The consequent increase in performance is a “game changer” and has been key to realising a practical JNT.</a:t>
            </a:r>
          </a:p>
        </p:txBody>
      </p:sp>
      <p:sp>
        <p:nvSpPr>
          <p:cNvPr id="4" name="Slide Number Placeholder 3"/>
          <p:cNvSpPr>
            <a:spLocks noGrp="1"/>
          </p:cNvSpPr>
          <p:nvPr>
            <p:ph type="sldNum" sz="quarter" idx="5"/>
          </p:nvPr>
        </p:nvSpPr>
        <p:spPr/>
        <p:txBody>
          <a:bodyPr/>
          <a:lstStyle/>
          <a:p>
            <a:fld id="{4485C24C-5A43-4193-80ED-FE420003393D}" type="slidenum">
              <a:rPr lang="en-GB" altLang="en-US" smtClean="0"/>
              <a:pPr/>
              <a:t>15</a:t>
            </a:fld>
            <a:endParaRPr lang="en-GB" altLang="en-US"/>
          </a:p>
        </p:txBody>
      </p:sp>
    </p:spTree>
    <p:extLst>
      <p:ext uri="{BB962C8B-B14F-4D97-AF65-F5344CB8AC3E}">
        <p14:creationId xmlns:p14="http://schemas.microsoft.com/office/powerpoint/2010/main" val="423478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16</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The PRN (pseudo-random noise) calibration signal comprises comb of equally spaced tones with randomised phase. The time domain signal looks and indeed is a gaussian noise signal, but one that repeats at the fundamental frequency of the harmonically related tones. In the above trace, it is clear that the signal repeats after 1000</a:t>
            </a:r>
            <a:r>
              <a:rPr lang="el-GR" altLang="en-US" dirty="0"/>
              <a:t>μ</a:t>
            </a:r>
            <a:r>
              <a:rPr lang="en-GB" altLang="en-US" dirty="0"/>
              <a:t>s (as a result of the 1kHz fundamental).</a:t>
            </a:r>
            <a:endParaRPr lang="ru-RU" altLang="en-US" dirty="0"/>
          </a:p>
        </p:txBody>
      </p:sp>
    </p:spTree>
    <p:extLst>
      <p:ext uri="{BB962C8B-B14F-4D97-AF65-F5344CB8AC3E}">
        <p14:creationId xmlns:p14="http://schemas.microsoft.com/office/powerpoint/2010/main" val="1652020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17</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In the frequency domain, the tones are arranged to be central in each of the bins of the FFT (Fast Fourier Transform) used in the correlator. This ensures there is no leakage of the tone signals into adjacent bins and allows the calibration signal and Johnson noise to be completely separated using DSP. The Johnson noise can be determined using only bins that do not contain a tone. The calibration signal can be determined using the FFT bins containing a tone and then subtracting (in quadrature since it is uncorrelated) the Johnson noise already determined.</a:t>
            </a:r>
            <a:endParaRPr lang="ru-RU" altLang="en-US" dirty="0"/>
          </a:p>
        </p:txBody>
      </p:sp>
    </p:spTree>
    <p:extLst>
      <p:ext uri="{BB962C8B-B14F-4D97-AF65-F5344CB8AC3E}">
        <p14:creationId xmlns:p14="http://schemas.microsoft.com/office/powerpoint/2010/main" val="3265889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18</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Our initial results showed that the noise power measured in arbitrary units in the vertical scale behave as expected. There is a linear variation with temperature and the extrapolated line intercepts the x axis close to absolute zero. In this first experiments the intercept was at -271.79 degrees C and the error of 1.36 kelvin is within our expected uncertainty bearing in mind the length of the extrapolation.</a:t>
            </a:r>
            <a:endParaRPr lang="ru-RU" altLang="en-US" dirty="0"/>
          </a:p>
        </p:txBody>
      </p:sp>
    </p:spTree>
    <p:extLst>
      <p:ext uri="{BB962C8B-B14F-4D97-AF65-F5344CB8AC3E}">
        <p14:creationId xmlns:p14="http://schemas.microsoft.com/office/powerpoint/2010/main" val="469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19</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We then calibrated the electronics against electrical standards and measured a resistor maintained at 20 degree Celsius in a oil bath to achieve these results. These measurements are actually 6.55 second samples but spaced out over a period of 3 days. The standard deviation of the error is 0.14 °C</a:t>
            </a:r>
            <a:endParaRPr lang="ru-RU" altLang="en-US" dirty="0"/>
          </a:p>
        </p:txBody>
      </p:sp>
    </p:spTree>
    <p:extLst>
      <p:ext uri="{BB962C8B-B14F-4D97-AF65-F5344CB8AC3E}">
        <p14:creationId xmlns:p14="http://schemas.microsoft.com/office/powerpoint/2010/main" val="58014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2</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We don’t measure temperature with a thermometer. We measure some property of a sensor that is affected by temperature. We then relate that to the thermodynamic temperature of the sensor through a process of calibration and ITS 90 (The International Temperature Scale of 1990). This enables us to determine the temperature of the sensor and therefore of the system to which it is thermally connected.</a:t>
            </a:r>
            <a:endParaRPr lang="ru-RU" altLang="en-US" dirty="0"/>
          </a:p>
        </p:txBody>
      </p:sp>
    </p:spTree>
    <p:extLst>
      <p:ext uri="{BB962C8B-B14F-4D97-AF65-F5344CB8AC3E}">
        <p14:creationId xmlns:p14="http://schemas.microsoft.com/office/powerpoint/2010/main" val="2931557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20</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The proof of principle demonstrator proved the viability of the technique whilst operating in a normal laboratory environment (electrically noise but not as harsh as some industrial environments). It was built into a 6U 19” rack (70L and 35kg) and used several commercial instruments.</a:t>
            </a:r>
            <a:endParaRPr lang="ru-RU" altLang="en-US" dirty="0"/>
          </a:p>
        </p:txBody>
      </p:sp>
    </p:spTree>
    <p:extLst>
      <p:ext uri="{BB962C8B-B14F-4D97-AF65-F5344CB8AC3E}">
        <p14:creationId xmlns:p14="http://schemas.microsoft.com/office/powerpoint/2010/main" val="399690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4D079-7B67-45BA-8B1D-417435CB2949}" type="slidenum">
              <a:rPr lang="en-GB" altLang="en-US"/>
              <a:pPr/>
              <a:t>21</a:t>
            </a:fld>
            <a:endParaRPr lang="en-GB"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extLst>
      <p:ext uri="{BB962C8B-B14F-4D97-AF65-F5344CB8AC3E}">
        <p14:creationId xmlns:p14="http://schemas.microsoft.com/office/powerpoint/2010/main" val="256568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is shown here. We measured some property of the sensor in the thermometer, perhaps thermal EMF or resistance. We then relate that to a temperature scale such as the Kelvin scale by a process of calibration. This might be a calibration of the particular thermometer or just a generic calibration using the know typical characteristics of the thermometer type to relate the measurement to the temperature scale. It is then the latest agreed international temperature scale ITS90 that relates this scale to the best known value of the true thermodynamic temperature of the sensor.</a:t>
            </a:r>
          </a:p>
        </p:txBody>
      </p:sp>
      <p:sp>
        <p:nvSpPr>
          <p:cNvPr id="4" name="Slide Number Placeholder 3"/>
          <p:cNvSpPr>
            <a:spLocks noGrp="1"/>
          </p:cNvSpPr>
          <p:nvPr>
            <p:ph type="sldNum" sz="quarter" idx="5"/>
          </p:nvPr>
        </p:nvSpPr>
        <p:spPr/>
        <p:txBody>
          <a:bodyPr/>
          <a:lstStyle/>
          <a:p>
            <a:fld id="{4485C24C-5A43-4193-80ED-FE420003393D}" type="slidenum">
              <a:rPr lang="en-GB" altLang="en-US" smtClean="0"/>
              <a:pPr/>
              <a:t>3</a:t>
            </a:fld>
            <a:endParaRPr lang="en-GB" altLang="en-US"/>
          </a:p>
        </p:txBody>
      </p:sp>
    </p:spTree>
    <p:extLst>
      <p:ext uri="{BB962C8B-B14F-4D97-AF65-F5344CB8AC3E}">
        <p14:creationId xmlns:p14="http://schemas.microsoft.com/office/powerpoint/2010/main" val="13108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Johnson noise thermometer, the measured noise is linked directly to the true thermodynamic temperature of the sensor by a fundamental equation. It is therefore incapable of error or drift.</a:t>
            </a:r>
          </a:p>
        </p:txBody>
      </p:sp>
      <p:sp>
        <p:nvSpPr>
          <p:cNvPr id="4" name="Slide Number Placeholder 3"/>
          <p:cNvSpPr>
            <a:spLocks noGrp="1"/>
          </p:cNvSpPr>
          <p:nvPr>
            <p:ph type="sldNum" sz="quarter" idx="5"/>
          </p:nvPr>
        </p:nvSpPr>
        <p:spPr/>
        <p:txBody>
          <a:bodyPr/>
          <a:lstStyle/>
          <a:p>
            <a:fld id="{4485C24C-5A43-4193-80ED-FE420003393D}" type="slidenum">
              <a:rPr lang="en-GB" altLang="en-US" smtClean="0"/>
              <a:pPr/>
              <a:t>4</a:t>
            </a:fld>
            <a:endParaRPr lang="en-GB" altLang="en-US"/>
          </a:p>
        </p:txBody>
      </p:sp>
    </p:spTree>
    <p:extLst>
      <p:ext uri="{BB962C8B-B14F-4D97-AF65-F5344CB8AC3E}">
        <p14:creationId xmlns:p14="http://schemas.microsoft.com/office/powerpoint/2010/main" val="108607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5</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Let’s see this in operation. Here is how we make a Johnson noise thermometer. Essentially all we have to do is connected any resistance sensor to a true RMS voltmeter. The material of the sensor is unimportant. The resistor is show in blue to indicate that it is cold but the meter does not read zero since it is not an absolute zero and is therefore generating some Johnson noise. The Johnson noise is white, which means that it has the same power density at all frequencies and our voltmeter will respond to frequencies in its operating bandwidth. As we heat the resistor the meter will indicate progressively higher readings as the electrons </a:t>
            </a:r>
            <a:r>
              <a:rPr lang="en-GB" altLang="en-US"/>
              <a:t>that are </a:t>
            </a:r>
            <a:r>
              <a:rPr lang="en-GB" altLang="en-US" dirty="0"/>
              <a:t>within the resistor are excited into high energy states. The system is measuring the electrical noise generate by the thermally excited electrons in the resistor and as they get hotter their average speed increases thereby increasing the noise generated. The noise is directly related to the temperature of the electrons generating the noise.</a:t>
            </a:r>
          </a:p>
          <a:p>
            <a:endParaRPr lang="en-GB" altLang="en-US" dirty="0"/>
          </a:p>
          <a:p>
            <a:r>
              <a:rPr lang="en-GB" altLang="en-US" dirty="0"/>
              <a:t> </a:t>
            </a:r>
            <a:endParaRPr lang="ru-RU" altLang="en-US" dirty="0"/>
          </a:p>
        </p:txBody>
      </p:sp>
    </p:spTree>
    <p:extLst>
      <p:ext uri="{BB962C8B-B14F-4D97-AF65-F5344CB8AC3E}">
        <p14:creationId xmlns:p14="http://schemas.microsoft.com/office/powerpoint/2010/main" val="289103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6</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The Johnson-Nyquist equation relates a measurement of the true RMS noise produced by a resistor (</a:t>
            </a:r>
            <a:r>
              <a:rPr lang="en-GB" altLang="en-US" dirty="0" err="1"/>
              <a:t>Vn</a:t>
            </a:r>
            <a:r>
              <a:rPr lang="en-GB" altLang="en-US" dirty="0"/>
              <a:t>) to its true thermodynamic temperature T, its resistance R and the measurement bandwidth ΔF.</a:t>
            </a:r>
            <a:endParaRPr lang="ru-RU" altLang="en-US" dirty="0"/>
          </a:p>
        </p:txBody>
      </p:sp>
    </p:spTree>
    <p:extLst>
      <p:ext uri="{BB962C8B-B14F-4D97-AF65-F5344CB8AC3E}">
        <p14:creationId xmlns:p14="http://schemas.microsoft.com/office/powerpoint/2010/main" val="24970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7</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By measuring the RMS noise signal from a resistor over a known bandwidth and its resistance, we can determine its true thermodynamic temperature from a purely electrical measurement, and completely independently, of any property of the resistor itself and of ITS90.</a:t>
            </a:r>
          </a:p>
          <a:p>
            <a:r>
              <a:rPr lang="en-GB" altLang="en-US" dirty="0"/>
              <a:t>The main problem is that the signal levels involved are extremely small, approaching the limits of measurement. Prior art Johnson Noise Thermometers use 100 ohm sense resistance and 100 kHz bandwidth. At 20°C, the noise signal would then be 1.27 </a:t>
            </a:r>
            <a:r>
              <a:rPr lang="el-GR" altLang="en-US" dirty="0"/>
              <a:t>μ</a:t>
            </a:r>
            <a:r>
              <a:rPr lang="en-GB" altLang="en-US" dirty="0"/>
              <a:t>V RMS. Measuring to ±0.3 K means measuring this noise to ±1.27 </a:t>
            </a:r>
            <a:r>
              <a:rPr lang="en-GB" altLang="en-US" dirty="0" err="1"/>
              <a:t>nV</a:t>
            </a:r>
            <a:r>
              <a:rPr lang="en-GB" altLang="en-US" dirty="0"/>
              <a:t>, which is at the very limits of measurement.</a:t>
            </a:r>
          </a:p>
        </p:txBody>
      </p:sp>
    </p:spTree>
    <p:extLst>
      <p:ext uri="{BB962C8B-B14F-4D97-AF65-F5344CB8AC3E}">
        <p14:creationId xmlns:p14="http://schemas.microsoft.com/office/powerpoint/2010/main" val="247778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8</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The 2 amplified signals (A and B) from the resistor contain the Johnson noise we want to measure, plus unwanted noise from the amplifiers.</a:t>
            </a:r>
          </a:p>
          <a:p>
            <a:endParaRPr lang="en-GB" altLang="en-US" dirty="0"/>
          </a:p>
          <a:p>
            <a:r>
              <a:rPr lang="en-GB" altLang="en-US" dirty="0"/>
              <a:t>The correlator supresses uncorrelated noise from the 2 amplifiers, and determines the signal common to both channels, (the Johnson Noise).</a:t>
            </a:r>
            <a:endParaRPr lang="ru-RU" altLang="en-US" dirty="0"/>
          </a:p>
        </p:txBody>
      </p:sp>
    </p:spTree>
    <p:extLst>
      <p:ext uri="{BB962C8B-B14F-4D97-AF65-F5344CB8AC3E}">
        <p14:creationId xmlns:p14="http://schemas.microsoft.com/office/powerpoint/2010/main" val="2979050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FAF2B-9DE5-4521-B3ED-81C8651F402A}" type="slidenum">
              <a:rPr lang="en-GB" altLang="en-US"/>
              <a:pPr/>
              <a:t>9</a:t>
            </a:fld>
            <a:endParaRPr lang="en-GB"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GB" altLang="en-US" dirty="0"/>
              <a:t>The correlator detects only the signal common to both inputs. This is the input signal (the Johnson Noise).</a:t>
            </a:r>
          </a:p>
          <a:p>
            <a:endParaRPr lang="en-GB" altLang="en-US" dirty="0"/>
          </a:p>
          <a:p>
            <a:r>
              <a:rPr lang="en-GB" altLang="en-US" dirty="0"/>
              <a:t>The system switches between measuring the sensor resistor and a known calibration signal, to determine Johnson Noise in sense resistor. The calibration/reference signal could be generated by another resistor of known value and temperature (as shown), but is more readily generated electronically these days.</a:t>
            </a:r>
          </a:p>
          <a:p>
            <a:r>
              <a:rPr lang="en-GB" altLang="en-US" dirty="0"/>
              <a:t>The ratio of the two measurement multiplied by the value of the calibration signal gives the absolute value of the Johnson noise provided that the bandwidth of the two measurements is identical.</a:t>
            </a:r>
          </a:p>
        </p:txBody>
      </p:sp>
    </p:spTree>
    <p:extLst>
      <p:ext uri="{BB962C8B-B14F-4D97-AF65-F5344CB8AC3E}">
        <p14:creationId xmlns:p14="http://schemas.microsoft.com/office/powerpoint/2010/main" val="3933452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0" name="Rectangle 8"/>
          <p:cNvSpPr>
            <a:spLocks noChangeArrowheads="1"/>
          </p:cNvSpPr>
          <p:nvPr userDrawn="1"/>
        </p:nvSpPr>
        <p:spPr bwMode="auto">
          <a:xfrm>
            <a:off x="4648200" y="5105400"/>
            <a:ext cx="4495800" cy="1219200"/>
          </a:xfrm>
          <a:prstGeom prst="rect">
            <a:avLst/>
          </a:prstGeom>
          <a:solidFill>
            <a:schemeClr val="accent1">
              <a:alpha val="7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4" name="Rectangle 2"/>
          <p:cNvSpPr>
            <a:spLocks noGrp="1" noChangeArrowheads="1"/>
          </p:cNvSpPr>
          <p:nvPr>
            <p:ph type="ctrTitle"/>
          </p:nvPr>
        </p:nvSpPr>
        <p:spPr>
          <a:xfrm>
            <a:off x="1638300" y="5153025"/>
            <a:ext cx="72390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r">
              <a:defRPr sz="3200"/>
            </a:lvl1pPr>
          </a:lstStyle>
          <a:p>
            <a:pPr lvl="0"/>
            <a:r>
              <a:rPr lang="en-US" altLang="en-US" noProof="0"/>
              <a:t>Click to edit Master title style</a:t>
            </a:r>
            <a:endParaRPr lang="en-GB" altLang="en-US" noProof="0"/>
          </a:p>
        </p:txBody>
      </p:sp>
      <p:sp>
        <p:nvSpPr>
          <p:cNvPr id="3075" name="Rectangle 3"/>
          <p:cNvSpPr>
            <a:spLocks noGrp="1" noChangeArrowheads="1"/>
          </p:cNvSpPr>
          <p:nvPr>
            <p:ph type="subTitle" idx="1"/>
          </p:nvPr>
        </p:nvSpPr>
        <p:spPr>
          <a:xfrm>
            <a:off x="1638300" y="5762625"/>
            <a:ext cx="72390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r">
              <a:buFontTx/>
              <a:buNone/>
              <a:defRPr sz="2000">
                <a:solidFill>
                  <a:schemeClr val="bg1"/>
                </a:solidFill>
              </a:defRPr>
            </a:lvl1pPr>
          </a:lstStyle>
          <a:p>
            <a:pPr lvl="0"/>
            <a:r>
              <a:rPr lang="en-US" altLang="en-US" noProof="0"/>
              <a:t>Click to edit Master subtitle style</a:t>
            </a:r>
            <a:endParaRPr lang="en-GB"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785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67400" y="381000"/>
            <a:ext cx="18288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1000" y="381000"/>
            <a:ext cx="5334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989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81000"/>
            <a:ext cx="7315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811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495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7746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1000" y="1981200"/>
            <a:ext cx="3581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14800" y="1981200"/>
            <a:ext cx="3581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144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980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8489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68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1631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9982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381000" y="19812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096713"/>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96713"/>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96713"/>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96713"/>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9671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emf"/><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emf"/><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8.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6.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4694294" y="5177706"/>
            <a:ext cx="4377308" cy="704850"/>
          </a:xfrm>
        </p:spPr>
        <p:txBody>
          <a:bodyPr/>
          <a:lstStyle/>
          <a:p>
            <a:pPr algn="l"/>
            <a:r>
              <a:rPr lang="en-GB" altLang="en-US" sz="2400" dirty="0"/>
              <a:t>An innovation project by ……</a:t>
            </a:r>
            <a:endParaRPr lang="ru-RU" altLang="en-US" sz="2400" dirty="0"/>
          </a:p>
        </p:txBody>
      </p:sp>
      <p:sp>
        <p:nvSpPr>
          <p:cNvPr id="2053" name="Rectangle 5"/>
          <p:cNvSpPr>
            <a:spLocks noGrp="1" noChangeArrowheads="1"/>
          </p:cNvSpPr>
          <p:nvPr>
            <p:ph type="subTitle" idx="1"/>
          </p:nvPr>
        </p:nvSpPr>
        <p:spPr>
          <a:xfrm>
            <a:off x="4694294" y="5762625"/>
            <a:ext cx="4183006" cy="441325"/>
          </a:xfrm>
        </p:spPr>
        <p:txBody>
          <a:bodyPr/>
          <a:lstStyle/>
          <a:p>
            <a:r>
              <a:rPr lang="en-GB" altLang="en-US" dirty="0"/>
              <a:t>Metrosol Limited &amp; NPL</a:t>
            </a:r>
          </a:p>
          <a:p>
            <a:endParaRPr lang="ru-RU" altLang="en-US" dirty="0"/>
          </a:p>
        </p:txBody>
      </p:sp>
      <p:sp>
        <p:nvSpPr>
          <p:cNvPr id="6" name="Rectangle 5"/>
          <p:cNvSpPr/>
          <p:nvPr/>
        </p:nvSpPr>
        <p:spPr bwMode="auto">
          <a:xfrm>
            <a:off x="1763688" y="1484784"/>
            <a:ext cx="7380312" cy="2904144"/>
          </a:xfrm>
          <a:prstGeom prst="rect">
            <a:avLst/>
          </a:prstGeom>
          <a:solidFill>
            <a:schemeClr val="accent1">
              <a:alpha val="64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cxnSp>
        <p:nvCxnSpPr>
          <p:cNvPr id="8" name="Straight Connector 7"/>
          <p:cNvCxnSpPr/>
          <p:nvPr/>
        </p:nvCxnSpPr>
        <p:spPr bwMode="auto">
          <a:xfrm>
            <a:off x="1979712" y="1340768"/>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4"/>
          <p:cNvSpPr txBox="1">
            <a:spLocks noChangeArrowheads="1"/>
          </p:cNvSpPr>
          <p:nvPr/>
        </p:nvSpPr>
        <p:spPr bwMode="auto">
          <a:xfrm>
            <a:off x="1809850" y="1594927"/>
            <a:ext cx="7243496" cy="249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pPr algn="ctr"/>
            <a:r>
              <a:rPr lang="en-GB" altLang="en-US" sz="7200" dirty="0">
                <a:solidFill>
                  <a:schemeClr val="accent1">
                    <a:lumMod val="20000"/>
                    <a:lumOff val="80000"/>
                  </a:schemeClr>
                </a:solidFill>
                <a:latin typeface="Arial Rounded MT Bold" panose="020F0704030504030204" pitchFamily="34" charset="0"/>
              </a:rPr>
              <a:t>A Practical Johnson Noise</a:t>
            </a:r>
          </a:p>
          <a:p>
            <a:pPr algn="ctr"/>
            <a:r>
              <a:rPr lang="en-GB" altLang="en-US" sz="7200" dirty="0">
                <a:solidFill>
                  <a:schemeClr val="accent1">
                    <a:lumMod val="20000"/>
                    <a:lumOff val="80000"/>
                  </a:schemeClr>
                </a:solidFill>
                <a:latin typeface="Arial Rounded MT Bold" panose="020F0704030504030204" pitchFamily="34" charset="0"/>
              </a:rPr>
              <a:t>Thermometer</a:t>
            </a:r>
            <a:endParaRPr lang="ru-RU" altLang="en-US" sz="7200" dirty="0">
              <a:solidFill>
                <a:schemeClr val="accent1">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851"/>
    </mc:Choice>
    <mc:Fallback xmlns="">
      <p:transition spd="slow" advTm="3851"/>
    </mc:Fallback>
  </mc:AlternateContent>
  <p:extLst>
    <p:ext uri="{E180D4A7-C9FB-4DFB-919C-405C955672EB}">
      <p14:showEvtLst xmlns:p14="http://schemas.microsoft.com/office/powerpoint/2010/main">
        <p14:playEvt time="102" objId="207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13" name="Rectangle 4"/>
          <p:cNvSpPr txBox="1">
            <a:spLocks noChangeArrowheads="1"/>
          </p:cNvSpPr>
          <p:nvPr/>
        </p:nvSpPr>
        <p:spPr bwMode="auto">
          <a:xfrm>
            <a:off x="4694294" y="5177706"/>
            <a:ext cx="437730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r>
              <a:rPr lang="en-GB" altLang="en-US" sz="2400" dirty="0"/>
              <a:t>An innovation project by ……</a:t>
            </a:r>
            <a:endParaRPr lang="ru-RU" altLang="en-US" sz="2400" dirty="0"/>
          </a:p>
        </p:txBody>
      </p:sp>
      <mc:AlternateContent xmlns:mc="http://schemas.openxmlformats.org/markup-compatibility/2006" xmlns:a14="http://schemas.microsoft.com/office/drawing/2010/main">
        <mc:Choice Requires="a14">
          <p:sp>
            <p:nvSpPr>
              <p:cNvPr id="23" name="Content Placeholder 4"/>
              <p:cNvSpPr>
                <a:spLocks noGrp="1"/>
              </p:cNvSpPr>
              <p:nvPr>
                <p:ph idx="1"/>
              </p:nvPr>
            </p:nvSpPr>
            <p:spPr>
              <a:xfrm>
                <a:off x="2160691" y="1215377"/>
                <a:ext cx="6910911" cy="5165951"/>
              </a:xfrm>
            </p:spPr>
            <p:txBody>
              <a:bodyPr/>
              <a:lstStyle/>
              <a:p>
                <a:endParaRPr lang="en-GB" sz="2400" dirty="0"/>
              </a:p>
              <a:p>
                <a:endParaRPr lang="en-GB" sz="2400" dirty="0"/>
              </a:p>
              <a:p>
                <a:endParaRPr lang="en-GB" sz="2400" dirty="0"/>
              </a:p>
              <a:p>
                <a:endParaRPr lang="en-GB" sz="2400" dirty="0"/>
              </a:p>
              <a:p>
                <a:endParaRPr lang="en-GB" sz="2400" dirty="0"/>
              </a:p>
              <a:p>
                <a:endParaRPr lang="en-GB" sz="2400" dirty="0"/>
              </a:p>
              <a:p>
                <a:r>
                  <a:rPr lang="en-GB" sz="2400" dirty="0"/>
                  <a:t>The switching between the 2 measurements means that </a:t>
                </a:r>
                <a14:m>
                  <m:oMath xmlns:m="http://schemas.openxmlformats.org/officeDocument/2006/math">
                    <m:r>
                      <a:rPr lang="en-GB" sz="2400" i="1">
                        <a:latin typeface="Cambria Math" panose="02040503050406030204" pitchFamily="18" charset="0"/>
                        <a:sym typeface="Symbol" panose="05050102010706020507" pitchFamily="18" charset="2"/>
                      </a:rPr>
                      <m:t></m:t>
                    </m:r>
                    <m:r>
                      <a:rPr lang="en-GB" sz="2400" i="1">
                        <a:latin typeface="Cambria Math" panose="02040503050406030204" pitchFamily="18" charset="0"/>
                        <a:sym typeface="Symbol" panose="05050102010706020507" pitchFamily="18" charset="2"/>
                      </a:rPr>
                      <m:t>𝑓</m:t>
                    </m:r>
                  </m:oMath>
                </a14:m>
                <a:r>
                  <a:rPr lang="en-GB" sz="2400" dirty="0"/>
                  <a:t> changes, mainly due to the capacitance of the cables</a:t>
                </a:r>
              </a:p>
              <a:p>
                <a:r>
                  <a:rPr lang="en-GB" sz="2400" dirty="0"/>
                  <a:t>Solution has been to match the characteristics of the transmission lines carefully</a:t>
                </a:r>
              </a:p>
              <a:p>
                <a:r>
                  <a:rPr lang="en-GB" sz="2400" dirty="0"/>
                  <a:t>Typical short cables means this limits system to around 100</a:t>
                </a:r>
                <a:r>
                  <a:rPr lang="el-GR" sz="2400" dirty="0">
                    <a:latin typeface="Calibri" panose="020F0502020204030204" pitchFamily="34" charset="0"/>
                  </a:rPr>
                  <a:t>Ω</a:t>
                </a:r>
                <a:r>
                  <a:rPr lang="en-GB" sz="2400" dirty="0">
                    <a:latin typeface="Calibri" panose="020F0502020204030204" pitchFamily="34" charset="0"/>
                  </a:rPr>
                  <a:t> &amp; </a:t>
                </a:r>
                <a:r>
                  <a:rPr lang="en-GB" sz="2400" dirty="0"/>
                  <a:t>100kHz</a:t>
                </a:r>
              </a:p>
            </p:txBody>
          </p:sp>
        </mc:Choice>
        <mc:Fallback xmlns="">
          <p:sp>
            <p:nvSpPr>
              <p:cNvPr id="23" name="Content Placeholder 4"/>
              <p:cNvSpPr>
                <a:spLocks noGrp="1" noRot="1" noChangeAspect="1" noMove="1" noResize="1" noEditPoints="1" noAdjustHandles="1" noChangeArrowheads="1" noChangeShapeType="1" noTextEdit="1"/>
              </p:cNvSpPr>
              <p:nvPr>
                <p:ph idx="1"/>
              </p:nvPr>
            </p:nvSpPr>
            <p:spPr>
              <a:xfrm>
                <a:off x="2160691" y="1215377"/>
                <a:ext cx="6910911" cy="5165951"/>
              </a:xfrm>
              <a:blipFill rotWithShape="0">
                <a:blip r:embed="rId6"/>
                <a:stretch>
                  <a:fillRect l="-1146" r="-176" b="-7783"/>
                </a:stretch>
              </a:blipFill>
            </p:spPr>
            <p:txBody>
              <a:bodyPr/>
              <a:lstStyle/>
              <a:p>
                <a:r>
                  <a:rPr lang="en-GB">
                    <a:noFill/>
                  </a:rPr>
                  <a:t> </a:t>
                </a:r>
              </a:p>
            </p:txBody>
          </p:sp>
        </mc:Fallback>
      </mc:AlternateContent>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Prior Art Johnson Noise Thermometer</a:t>
            </a: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2000" y="972000"/>
            <a:ext cx="7200000" cy="2951489"/>
          </a:xfrm>
          <a:prstGeom prst="rect">
            <a:avLst/>
          </a:prstGeom>
          <a:noFill/>
          <a:ln>
            <a:noFill/>
          </a:ln>
        </p:spPr>
      </p:pic>
    </p:spTree>
    <p:custDataLst>
      <p:tags r:id="rId1"/>
    </p:custDataLst>
    <p:extLst>
      <p:ext uri="{BB962C8B-B14F-4D97-AF65-F5344CB8AC3E}">
        <p14:creationId xmlns:p14="http://schemas.microsoft.com/office/powerpoint/2010/main" val="2904791052"/>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13" name="Rectangle 4"/>
          <p:cNvSpPr txBox="1">
            <a:spLocks noChangeArrowheads="1"/>
          </p:cNvSpPr>
          <p:nvPr/>
        </p:nvSpPr>
        <p:spPr bwMode="auto">
          <a:xfrm>
            <a:off x="4694294" y="5177706"/>
            <a:ext cx="437730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r>
              <a:rPr lang="en-GB" altLang="en-US" sz="2400" dirty="0"/>
              <a:t>An innovation project by ……</a:t>
            </a:r>
            <a:endParaRPr lang="ru-RU" altLang="en-US" sz="2400" dirty="0"/>
          </a:p>
        </p:txBody>
      </p:sp>
      <p:sp>
        <p:nvSpPr>
          <p:cNvPr id="23" name="Content Placeholder 4"/>
          <p:cNvSpPr>
            <a:spLocks noGrp="1"/>
          </p:cNvSpPr>
          <p:nvPr>
            <p:ph idx="1"/>
          </p:nvPr>
        </p:nvSpPr>
        <p:spPr>
          <a:xfrm>
            <a:off x="2160691" y="1215377"/>
            <a:ext cx="6910911" cy="5165951"/>
          </a:xfrm>
        </p:spPr>
        <p:txBody>
          <a:bodyPr/>
          <a:lstStyle/>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r>
              <a:rPr lang="en-GB" sz="2400" dirty="0"/>
              <a:t>Calibration signal injected as current, which generates a calibration voltage in the sensor</a:t>
            </a:r>
          </a:p>
          <a:p>
            <a:r>
              <a:rPr lang="en-GB" sz="2400" dirty="0"/>
              <a:t>The Johnson noise &amp; calibration signal experience the </a:t>
            </a:r>
            <a:r>
              <a:rPr lang="en-GB" sz="2400" u="sng" dirty="0"/>
              <a:t>same</a:t>
            </a:r>
            <a:r>
              <a:rPr lang="en-GB" sz="2400" dirty="0"/>
              <a:t> frequency response</a:t>
            </a:r>
          </a:p>
          <a:p>
            <a:r>
              <a:rPr lang="en-GB" sz="2400" dirty="0"/>
              <a:t>The signals are subsequently separated completely using digital signal processing </a:t>
            </a:r>
          </a:p>
        </p:txBody>
      </p:sp>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Metrosol Johnson Noise Thermometer</a:t>
            </a:r>
          </a:p>
        </p:txBody>
      </p:sp>
      <p:pic>
        <p:nvPicPr>
          <p:cNvPr id="6" name="Picture 5"/>
          <p:cNvPicPr>
            <a:picLocks noChangeAspect="1"/>
          </p:cNvPicPr>
          <p:nvPr/>
        </p:nvPicPr>
        <p:blipFill>
          <a:blip r:embed="rId6"/>
          <a:stretch>
            <a:fillRect/>
          </a:stretch>
        </p:blipFill>
        <p:spPr>
          <a:xfrm>
            <a:off x="1843200" y="1008000"/>
            <a:ext cx="7308000" cy="3345589"/>
          </a:xfrm>
          <a:prstGeom prst="rect">
            <a:avLst/>
          </a:prstGeom>
        </p:spPr>
      </p:pic>
    </p:spTree>
    <p:custDataLst>
      <p:tags r:id="rId1"/>
    </p:custDataLst>
    <p:extLst>
      <p:ext uri="{BB962C8B-B14F-4D97-AF65-F5344CB8AC3E}">
        <p14:creationId xmlns:p14="http://schemas.microsoft.com/office/powerpoint/2010/main" val="2190857381"/>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13" name="Rectangle 4"/>
          <p:cNvSpPr txBox="1">
            <a:spLocks noChangeArrowheads="1"/>
          </p:cNvSpPr>
          <p:nvPr/>
        </p:nvSpPr>
        <p:spPr bwMode="auto">
          <a:xfrm>
            <a:off x="4694294" y="5177706"/>
            <a:ext cx="437730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r>
              <a:rPr lang="en-GB" altLang="en-US" sz="2400" dirty="0"/>
              <a:t>An innovation project by ……</a:t>
            </a:r>
            <a:endParaRPr lang="ru-RU" altLang="en-US" sz="2400" dirty="0"/>
          </a:p>
        </p:txBody>
      </p:sp>
      <p:sp>
        <p:nvSpPr>
          <p:cNvPr id="23" name="Content Placeholder 4"/>
          <p:cNvSpPr>
            <a:spLocks noGrp="1"/>
          </p:cNvSpPr>
          <p:nvPr>
            <p:ph idx="1"/>
          </p:nvPr>
        </p:nvSpPr>
        <p:spPr>
          <a:xfrm>
            <a:off x="2160691" y="1215377"/>
            <a:ext cx="6910911" cy="5165951"/>
          </a:xfrm>
        </p:spPr>
        <p:txBody>
          <a:bodyPr/>
          <a:lstStyle/>
          <a:p>
            <a:endParaRPr lang="en-GB" sz="2400" dirty="0"/>
          </a:p>
          <a:p>
            <a:endParaRPr lang="en-GB" sz="2400" dirty="0"/>
          </a:p>
          <a:p>
            <a:endParaRPr lang="en-GB" sz="2400" dirty="0"/>
          </a:p>
          <a:p>
            <a:endParaRPr lang="en-GB" sz="2400" dirty="0"/>
          </a:p>
          <a:p>
            <a:endParaRPr lang="en-GB" sz="2400" dirty="0"/>
          </a:p>
          <a:p>
            <a:r>
              <a:rPr lang="en-GB" sz="2400" dirty="0"/>
              <a:t>Transmission line connecting PRN current source to sense resistor will attenuate higher frequency components of calibration current signal</a:t>
            </a:r>
          </a:p>
          <a:p>
            <a:r>
              <a:rPr lang="en-GB" sz="2400" dirty="0"/>
              <a:t>Connecting current source directly to sense resistor will cause unacceptable measurement uncertainty</a:t>
            </a:r>
          </a:p>
        </p:txBody>
      </p:sp>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Metrosol Johnson Noise Thermometer</a:t>
            </a:r>
          </a:p>
        </p:txBody>
      </p:sp>
      <p:pic>
        <p:nvPicPr>
          <p:cNvPr id="6" name="Picture 5"/>
          <p:cNvPicPr>
            <a:picLocks noChangeAspect="1"/>
          </p:cNvPicPr>
          <p:nvPr/>
        </p:nvPicPr>
        <p:blipFill>
          <a:blip r:embed="rId6"/>
          <a:stretch>
            <a:fillRect/>
          </a:stretch>
        </p:blipFill>
        <p:spPr>
          <a:xfrm>
            <a:off x="1843200" y="1080000"/>
            <a:ext cx="7308000" cy="2145340"/>
          </a:xfrm>
          <a:prstGeom prst="rect">
            <a:avLst/>
          </a:prstGeom>
        </p:spPr>
      </p:pic>
    </p:spTree>
    <p:custDataLst>
      <p:tags r:id="rId1"/>
    </p:custDataLst>
    <p:extLst>
      <p:ext uri="{BB962C8B-B14F-4D97-AF65-F5344CB8AC3E}">
        <p14:creationId xmlns:p14="http://schemas.microsoft.com/office/powerpoint/2010/main" val="2073642504"/>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13" name="Rectangle 4"/>
          <p:cNvSpPr txBox="1">
            <a:spLocks noChangeArrowheads="1"/>
          </p:cNvSpPr>
          <p:nvPr/>
        </p:nvSpPr>
        <p:spPr bwMode="auto">
          <a:xfrm>
            <a:off x="4694294" y="5177706"/>
            <a:ext cx="437730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r>
              <a:rPr lang="en-GB" altLang="en-US" sz="2400" dirty="0"/>
              <a:t>An innovation project by ……</a:t>
            </a:r>
            <a:endParaRPr lang="ru-RU" altLang="en-US" sz="2400" dirty="0"/>
          </a:p>
        </p:txBody>
      </p:sp>
      <mc:AlternateContent xmlns:mc="http://schemas.openxmlformats.org/markup-compatibility/2006" xmlns:a14="http://schemas.microsoft.com/office/drawing/2010/main">
        <mc:Choice Requires="a14">
          <p:sp>
            <p:nvSpPr>
              <p:cNvPr id="23" name="Content Placeholder 4"/>
              <p:cNvSpPr>
                <a:spLocks noGrp="1"/>
              </p:cNvSpPr>
              <p:nvPr>
                <p:ph idx="1"/>
              </p:nvPr>
            </p:nvSpPr>
            <p:spPr>
              <a:xfrm>
                <a:off x="2160691" y="1215377"/>
                <a:ext cx="6910911" cy="5165951"/>
              </a:xfrm>
            </p:spPr>
            <p:txBody>
              <a:bodyPr/>
              <a:lstStyle/>
              <a:p>
                <a:endParaRPr lang="en-GB" sz="2400" dirty="0"/>
              </a:p>
              <a:p>
                <a:endParaRPr lang="en-GB" sz="2400" dirty="0"/>
              </a:p>
              <a:p>
                <a:endParaRPr lang="en-GB" sz="2400" dirty="0"/>
              </a:p>
              <a:p>
                <a:endParaRPr lang="en-GB" sz="2400" dirty="0"/>
              </a:p>
              <a:p>
                <a:endParaRPr lang="en-GB" sz="2400" dirty="0"/>
              </a:p>
              <a:p>
                <a:r>
                  <a:rPr lang="en-GB" sz="2400" dirty="0"/>
                  <a:t>Injecting calibration signal at centre:</a:t>
                </a:r>
              </a:p>
              <a:p>
                <a:pPr lvl="1"/>
                <a:r>
                  <a:rPr lang="en-GB" sz="2000" dirty="0"/>
                  <a:t>measured signal power </a:t>
                </a:r>
                <a14:m>
                  <m:oMath xmlns:m="http://schemas.openxmlformats.org/officeDocument/2006/math">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𝑉</m:t>
                        </m:r>
                      </m:e>
                      <m:sub>
                        <m:r>
                          <a:rPr lang="en-GB" sz="2000" b="0" i="1" smtClean="0">
                            <a:latin typeface="Cambria Math" panose="02040503050406030204" pitchFamily="18" charset="0"/>
                          </a:rPr>
                          <m:t>𝐶</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r>
                          <a:rPr lang="en-GB" sz="2000" b="0" i="1" smtClean="0">
                            <a:latin typeface="Cambria Math" panose="02040503050406030204" pitchFamily="18" charset="0"/>
                          </a:rPr>
                          <m:t>𝑥</m:t>
                        </m:r>
                      </m:e>
                    </m:d>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m:t>
                        </m:r>
                        <m:r>
                          <a:rPr lang="en-GB" sz="2000" b="0" i="1" smtClean="0">
                            <a:latin typeface="Cambria Math" panose="02040503050406030204" pitchFamily="18" charset="0"/>
                          </a:rPr>
                          <m:t>𝑉</m:t>
                        </m:r>
                      </m:e>
                      <m:sub>
                        <m:r>
                          <a:rPr lang="en-GB" sz="2000" b="0" i="1" smtClean="0">
                            <a:latin typeface="Cambria Math" panose="02040503050406030204" pitchFamily="18" charset="0"/>
                          </a:rPr>
                          <m:t>𝐶</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r>
                          <a:rPr lang="en-GB" sz="2000" b="0" i="1" smtClean="0">
                            <a:latin typeface="Cambria Math" panose="02040503050406030204" pitchFamily="18" charset="0"/>
                          </a:rPr>
                          <m:t>𝑥</m:t>
                        </m:r>
                      </m:e>
                    </m:d>
                  </m:oMath>
                </a14:m>
                <a:r>
                  <a:rPr lang="en-GB" sz="2000" dirty="0"/>
                  <a:t>.</a:t>
                </a:r>
              </a:p>
              <a:p>
                <a:r>
                  <a:rPr lang="en-GB" sz="2400" dirty="0"/>
                  <a:t>Injecting calibration signal at “A”:</a:t>
                </a:r>
              </a:p>
              <a:p>
                <a:pPr lvl="1"/>
                <a:r>
                  <a:rPr lang="en-GB" sz="2000" dirty="0"/>
                  <a:t>measured signal power </a:t>
                </a:r>
                <a14:m>
                  <m:oMath xmlns:m="http://schemas.openxmlformats.org/officeDocument/2006/math">
                    <m:r>
                      <a:rPr lang="en-GB" sz="2000" i="1">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𝑉</m:t>
                        </m:r>
                      </m:e>
                      <m:sub>
                        <m:r>
                          <a:rPr lang="en-GB" sz="2000" b="0" i="1" smtClean="0">
                            <a:latin typeface="Cambria Math" panose="02040503050406030204" pitchFamily="18" charset="0"/>
                          </a:rPr>
                          <m:t>𝐶</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𝑉</m:t>
                        </m:r>
                      </m:e>
                      <m:sub>
                        <m:r>
                          <a:rPr lang="en-GB" sz="2000" b="0" i="1" smtClean="0">
                            <a:latin typeface="Cambria Math" panose="02040503050406030204" pitchFamily="18" charset="0"/>
                          </a:rPr>
                          <m:t>𝐶</m:t>
                        </m:r>
                      </m:sub>
                    </m:sSub>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r>
                              <a:rPr lang="en-GB" sz="2000" b="0" i="1" smtClean="0">
                                <a:latin typeface="Cambria Math" panose="02040503050406030204" pitchFamily="18" charset="0"/>
                              </a:rPr>
                              <m:t>𝑥</m:t>
                            </m:r>
                          </m:e>
                        </m:d>
                      </m:e>
                      <m:sup>
                        <m:r>
                          <a:rPr lang="en-GB" sz="2000" b="0" i="1" smtClean="0">
                            <a:latin typeface="Cambria Math" panose="02040503050406030204" pitchFamily="18" charset="0"/>
                          </a:rPr>
                          <m:t>2</m:t>
                        </m:r>
                      </m:sup>
                    </m:sSup>
                  </m:oMath>
                </a14:m>
                <a:endParaRPr lang="en-GB" sz="2400" dirty="0"/>
              </a:p>
              <a:p>
                <a:r>
                  <a:rPr lang="en-GB" sz="2400" dirty="0"/>
                  <a:t>There appears to be a cancellation of the error, but the model is grossly oversimplified</a:t>
                </a:r>
              </a:p>
            </p:txBody>
          </p:sp>
        </mc:Choice>
        <mc:Fallback xmlns="">
          <p:sp>
            <p:nvSpPr>
              <p:cNvPr id="23" name="Content Placeholder 4"/>
              <p:cNvSpPr>
                <a:spLocks noGrp="1" noRot="1" noChangeAspect="1" noMove="1" noResize="1" noEditPoints="1" noAdjustHandles="1" noChangeArrowheads="1" noChangeShapeType="1" noTextEdit="1"/>
              </p:cNvSpPr>
              <p:nvPr>
                <p:ph idx="1"/>
              </p:nvPr>
            </p:nvSpPr>
            <p:spPr>
              <a:xfrm>
                <a:off x="2160691" y="1215377"/>
                <a:ext cx="6910911" cy="5165951"/>
              </a:xfrm>
              <a:blipFill rotWithShape="0">
                <a:blip r:embed="rId6"/>
                <a:stretch>
                  <a:fillRect l="-1146" r="-1852"/>
                </a:stretch>
              </a:blipFill>
            </p:spPr>
            <p:txBody>
              <a:bodyPr/>
              <a:lstStyle/>
              <a:p>
                <a:r>
                  <a:rPr lang="en-GB">
                    <a:noFill/>
                  </a:rPr>
                  <a:t> </a:t>
                </a:r>
              </a:p>
            </p:txBody>
          </p:sp>
        </mc:Fallback>
      </mc:AlternateContent>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Metrosol Johnson Noise Thermometer</a:t>
            </a:r>
          </a:p>
        </p:txBody>
      </p:sp>
      <p:pic>
        <p:nvPicPr>
          <p:cNvPr id="5" name="Picture 4"/>
          <p:cNvPicPr>
            <a:picLocks noChangeAspect="1"/>
          </p:cNvPicPr>
          <p:nvPr/>
        </p:nvPicPr>
        <p:blipFill>
          <a:blip r:embed="rId7"/>
          <a:stretch>
            <a:fillRect/>
          </a:stretch>
        </p:blipFill>
        <p:spPr>
          <a:xfrm>
            <a:off x="1843200" y="1080000"/>
            <a:ext cx="7308000" cy="2145340"/>
          </a:xfrm>
          <a:prstGeom prst="rect">
            <a:avLst/>
          </a:prstGeom>
        </p:spPr>
      </p:pic>
    </p:spTree>
    <p:custDataLst>
      <p:tags r:id="rId1"/>
    </p:custDataLst>
    <p:extLst>
      <p:ext uri="{BB962C8B-B14F-4D97-AF65-F5344CB8AC3E}">
        <p14:creationId xmlns:p14="http://schemas.microsoft.com/office/powerpoint/2010/main" val="3640563504"/>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13" name="Rectangle 4"/>
          <p:cNvSpPr txBox="1">
            <a:spLocks noChangeArrowheads="1"/>
          </p:cNvSpPr>
          <p:nvPr/>
        </p:nvSpPr>
        <p:spPr bwMode="auto">
          <a:xfrm>
            <a:off x="4694294" y="5177706"/>
            <a:ext cx="437730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r>
              <a:rPr lang="en-GB" altLang="en-US" sz="2400" dirty="0"/>
              <a:t>An innovation project by ……</a:t>
            </a:r>
            <a:endParaRPr lang="ru-RU" altLang="en-US" sz="2400" dirty="0"/>
          </a:p>
        </p:txBody>
      </p:sp>
      <p:sp>
        <p:nvSpPr>
          <p:cNvPr id="23" name="Content Placeholder 4"/>
          <p:cNvSpPr>
            <a:spLocks noGrp="1"/>
          </p:cNvSpPr>
          <p:nvPr>
            <p:ph idx="1"/>
          </p:nvPr>
        </p:nvSpPr>
        <p:spPr>
          <a:xfrm>
            <a:off x="2160691" y="1215377"/>
            <a:ext cx="6910911" cy="5165951"/>
          </a:xfrm>
        </p:spPr>
        <p:txBody>
          <a:bodyPr/>
          <a:lstStyle/>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r>
              <a:rPr lang="en-GB" sz="2400" dirty="0"/>
              <a:t>Sensitivity analysis of full model shows that errors are small for higher values of sense resistor – which is what we want in the JNT!</a:t>
            </a:r>
          </a:p>
        </p:txBody>
      </p:sp>
      <p:sp>
        <p:nvSpPr>
          <p:cNvPr id="10" name="Rectangle 9"/>
          <p:cNvSpPr/>
          <p:nvPr/>
        </p:nvSpPr>
        <p:spPr bwMode="auto">
          <a:xfrm>
            <a:off x="1843200" y="12231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Metrosol Johnson Noise Thermometer</a:t>
            </a:r>
          </a:p>
        </p:txBody>
      </p:sp>
      <p:pic>
        <p:nvPicPr>
          <p:cNvPr id="14" name="Picture 13"/>
          <p:cNvPicPr/>
          <p:nvPr/>
        </p:nvPicPr>
        <p:blipFill>
          <a:blip r:embed="rId6" cstate="print">
            <a:extLst>
              <a:ext uri="{28A0092B-C50C-407E-A947-70E740481C1C}">
                <a14:useLocalDpi xmlns:a14="http://schemas.microsoft.com/office/drawing/2010/main" val="0"/>
              </a:ext>
            </a:extLst>
          </a:blip>
          <a:stretch>
            <a:fillRect/>
          </a:stretch>
        </p:blipFill>
        <p:spPr>
          <a:xfrm>
            <a:off x="1843200" y="992113"/>
            <a:ext cx="4422821" cy="3496099"/>
          </a:xfrm>
          <a:prstGeom prst="rect">
            <a:avLst/>
          </a:prstGeom>
        </p:spPr>
      </p:pic>
      <p:pic>
        <p:nvPicPr>
          <p:cNvPr id="15" name="Picture 14"/>
          <p:cNvPicPr/>
          <p:nvPr/>
        </p:nvPicPr>
        <p:blipFill>
          <a:blip r:embed="rId7" cstate="print">
            <a:extLst>
              <a:ext uri="{28A0092B-C50C-407E-A947-70E740481C1C}">
                <a14:useLocalDpi xmlns:a14="http://schemas.microsoft.com/office/drawing/2010/main" val="0"/>
              </a:ext>
            </a:extLst>
          </a:blip>
          <a:srcRect r="26461"/>
          <a:stretch>
            <a:fillRect/>
          </a:stretch>
        </p:blipFill>
        <p:spPr>
          <a:xfrm>
            <a:off x="5868000" y="1020412"/>
            <a:ext cx="3233834" cy="3498132"/>
          </a:xfrm>
          <a:prstGeom prst="rect">
            <a:avLst/>
          </a:prstGeom>
          <a:noFill/>
          <a:ln>
            <a:noFill/>
          </a:ln>
        </p:spPr>
      </p:pic>
    </p:spTree>
    <p:custDataLst>
      <p:tags r:id="rId1"/>
    </p:custDataLst>
    <p:extLst>
      <p:ext uri="{BB962C8B-B14F-4D97-AF65-F5344CB8AC3E}">
        <p14:creationId xmlns:p14="http://schemas.microsoft.com/office/powerpoint/2010/main" val="3161905739"/>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4061083"/>
              </p:ext>
            </p:extLst>
          </p:nvPr>
        </p:nvGraphicFramePr>
        <p:xfrm>
          <a:off x="866775" y="2828925"/>
          <a:ext cx="7315200" cy="187769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394335">
                <a:tc>
                  <a:txBody>
                    <a:bodyPr/>
                    <a:lstStyle/>
                    <a:p>
                      <a:pPr algn="ctr"/>
                      <a:r>
                        <a:rPr lang="en-GB" dirty="0"/>
                        <a:t>Prior Art</a:t>
                      </a:r>
                    </a:p>
                  </a:txBody>
                  <a:tcPr/>
                </a:tc>
                <a:tc>
                  <a:txBody>
                    <a:bodyPr/>
                    <a:lstStyle/>
                    <a:p>
                      <a:pPr algn="ctr"/>
                      <a:r>
                        <a:rPr lang="en-GB" dirty="0"/>
                        <a:t>Metrosol JNT</a:t>
                      </a:r>
                    </a:p>
                  </a:txBody>
                  <a:tcPr/>
                </a:tc>
                <a:tc>
                  <a:txBody>
                    <a:bodyPr/>
                    <a:lstStyle/>
                    <a:p>
                      <a:pPr algn="ctr"/>
                      <a:r>
                        <a:rPr lang="en-GB" dirty="0"/>
                        <a:t>Improvement</a:t>
                      </a:r>
                    </a:p>
                  </a:txBody>
                  <a:tcPr/>
                </a:tc>
                <a:extLst>
                  <a:ext uri="{0D108BD9-81ED-4DB2-BD59-A6C34878D82A}">
                    <a16:rowId xmlns:a16="http://schemas.microsoft.com/office/drawing/2014/main" val="10000"/>
                  </a:ext>
                </a:extLst>
              </a:tr>
              <a:tr h="370840">
                <a:tc>
                  <a:txBody>
                    <a:bodyPr/>
                    <a:lstStyle/>
                    <a:p>
                      <a:pPr algn="ctr"/>
                      <a:r>
                        <a:rPr lang="en-GB" dirty="0"/>
                        <a:t>100</a:t>
                      </a:r>
                      <a:r>
                        <a:rPr lang="el-GR" dirty="0">
                          <a:latin typeface="Calibri" panose="020F0502020204030204" pitchFamily="34" charset="0"/>
                        </a:rPr>
                        <a:t>Ω</a:t>
                      </a:r>
                      <a:endParaRPr lang="en-GB" dirty="0"/>
                    </a:p>
                  </a:txBody>
                  <a:tcPr/>
                </a:tc>
                <a:tc>
                  <a:txBody>
                    <a:bodyPr/>
                    <a:lstStyle/>
                    <a:p>
                      <a:pPr algn="ctr"/>
                      <a:r>
                        <a:rPr lang="en-GB" dirty="0"/>
                        <a:t>5k</a:t>
                      </a:r>
                      <a:r>
                        <a:rPr lang="el-GR" dirty="0">
                          <a:latin typeface="Calibri" panose="020F0502020204030204" pitchFamily="34" charset="0"/>
                        </a:rPr>
                        <a:t>Ω</a:t>
                      </a:r>
                      <a:endParaRPr lang="en-GB" dirty="0"/>
                    </a:p>
                  </a:txBody>
                  <a:tcPr/>
                </a:tc>
                <a:tc>
                  <a:txBody>
                    <a:bodyPr/>
                    <a:lstStyle/>
                    <a:p>
                      <a:pPr algn="ctr"/>
                      <a:r>
                        <a:rPr lang="en-GB" dirty="0"/>
                        <a:t>x50</a:t>
                      </a:r>
                    </a:p>
                  </a:txBody>
                  <a:tcPr/>
                </a:tc>
                <a:extLst>
                  <a:ext uri="{0D108BD9-81ED-4DB2-BD59-A6C34878D82A}">
                    <a16:rowId xmlns:a16="http://schemas.microsoft.com/office/drawing/2014/main" val="10001"/>
                  </a:ext>
                </a:extLst>
              </a:tr>
              <a:tr h="370840">
                <a:tc>
                  <a:txBody>
                    <a:bodyPr/>
                    <a:lstStyle/>
                    <a:p>
                      <a:pPr algn="ctr"/>
                      <a:r>
                        <a:rPr lang="en-GB" dirty="0"/>
                        <a:t>100kHz</a:t>
                      </a:r>
                    </a:p>
                  </a:txBody>
                  <a:tcPr/>
                </a:tc>
                <a:tc>
                  <a:txBody>
                    <a:bodyPr/>
                    <a:lstStyle/>
                    <a:p>
                      <a:pPr algn="ctr"/>
                      <a:r>
                        <a:rPr lang="en-GB" dirty="0"/>
                        <a:t>1MHz</a:t>
                      </a:r>
                    </a:p>
                  </a:txBody>
                  <a:tcPr/>
                </a:tc>
                <a:tc>
                  <a:txBody>
                    <a:bodyPr/>
                    <a:lstStyle/>
                    <a:p>
                      <a:pPr algn="ctr"/>
                      <a:r>
                        <a:rPr lang="en-GB" dirty="0"/>
                        <a:t>x10</a:t>
                      </a:r>
                    </a:p>
                  </a:txBody>
                  <a:tcPr/>
                </a:tc>
                <a:extLst>
                  <a:ext uri="{0D108BD9-81ED-4DB2-BD59-A6C34878D82A}">
                    <a16:rowId xmlns:a16="http://schemas.microsoft.com/office/drawing/2014/main" val="10002"/>
                  </a:ext>
                </a:extLst>
              </a:tr>
              <a:tr h="370840">
                <a:tc>
                  <a:txBody>
                    <a:bodyPr/>
                    <a:lstStyle/>
                    <a:p>
                      <a:pPr algn="ctr"/>
                      <a:r>
                        <a:rPr lang="en-GB" dirty="0"/>
                        <a:t>Switching</a:t>
                      </a:r>
                    </a:p>
                  </a:txBody>
                  <a:tcPr/>
                </a:tc>
                <a:tc>
                  <a:txBody>
                    <a:bodyPr/>
                    <a:lstStyle/>
                    <a:p>
                      <a:pPr algn="ctr"/>
                      <a:r>
                        <a:rPr lang="en-GB" dirty="0"/>
                        <a:t>No Switching</a:t>
                      </a:r>
                    </a:p>
                  </a:txBody>
                  <a:tcPr/>
                </a:tc>
                <a:tc>
                  <a:txBody>
                    <a:bodyPr/>
                    <a:lstStyle/>
                    <a:p>
                      <a:pPr algn="ctr"/>
                      <a:r>
                        <a:rPr lang="en-GB" dirty="0"/>
                        <a:t>x2</a:t>
                      </a:r>
                    </a:p>
                  </a:txBody>
                  <a:tcPr/>
                </a:tc>
                <a:extLst>
                  <a:ext uri="{0D108BD9-81ED-4DB2-BD59-A6C34878D82A}">
                    <a16:rowId xmlns:a16="http://schemas.microsoft.com/office/drawing/2014/main" val="10003"/>
                  </a:ext>
                </a:extLst>
              </a:tr>
              <a:tr h="370840">
                <a:tc>
                  <a:txBody>
                    <a:bodyPr/>
                    <a:lstStyle/>
                    <a:p>
                      <a:pPr algn="ctr"/>
                      <a:endParaRPr lang="en-GB" dirty="0"/>
                    </a:p>
                  </a:txBody>
                  <a:tcPr/>
                </a:tc>
                <a:tc>
                  <a:txBody>
                    <a:bodyPr/>
                    <a:lstStyle/>
                    <a:p>
                      <a:pPr algn="ctr"/>
                      <a:endParaRPr lang="en-GB" dirty="0"/>
                    </a:p>
                  </a:txBody>
                  <a:tcPr/>
                </a:tc>
                <a:tc>
                  <a:txBody>
                    <a:bodyPr/>
                    <a:lstStyle/>
                    <a:p>
                      <a:pPr algn="ctr"/>
                      <a:r>
                        <a:rPr lang="en-GB" b="1" dirty="0">
                          <a:solidFill>
                            <a:srgbClr val="FF0000"/>
                          </a:solidFill>
                        </a:rPr>
                        <a:t>TOTAL = x1000</a:t>
                      </a:r>
                    </a:p>
                  </a:txBody>
                  <a:tcPr/>
                </a:tc>
                <a:extLst>
                  <a:ext uri="{0D108BD9-81ED-4DB2-BD59-A6C34878D82A}">
                    <a16:rowId xmlns:a16="http://schemas.microsoft.com/office/drawing/2014/main" val="10004"/>
                  </a:ext>
                </a:extLst>
              </a:tr>
            </a:tbl>
          </a:graphicData>
        </a:graphic>
      </p:graphicFrame>
      <p:sp>
        <p:nvSpPr>
          <p:cNvPr id="7" name="Title 6"/>
          <p:cNvSpPr>
            <a:spLocks noGrp="1"/>
          </p:cNvSpPr>
          <p:nvPr>
            <p:ph type="title"/>
          </p:nvPr>
        </p:nvSpPr>
        <p:spPr bwMode="auto">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r>
              <a:rPr lang="en-GB" dirty="0"/>
              <a:t>Signal Improvement</a:t>
            </a:r>
          </a:p>
        </p:txBody>
      </p:sp>
    </p:spTree>
    <p:extLst>
      <p:ext uri="{BB962C8B-B14F-4D97-AF65-F5344CB8AC3E}">
        <p14:creationId xmlns:p14="http://schemas.microsoft.com/office/powerpoint/2010/main" val="15936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23" name="Content Placeholder 4"/>
          <p:cNvSpPr>
            <a:spLocks noGrp="1"/>
          </p:cNvSpPr>
          <p:nvPr>
            <p:ph idx="1"/>
          </p:nvPr>
        </p:nvSpPr>
        <p:spPr>
          <a:xfrm>
            <a:off x="2160691" y="1215377"/>
            <a:ext cx="6910911" cy="5165951"/>
          </a:xfrm>
        </p:spPr>
        <p:txBody>
          <a:bodyPr/>
          <a:lstStyle/>
          <a:p>
            <a:endParaRPr lang="en-GB" sz="2400" dirty="0"/>
          </a:p>
          <a:p>
            <a:endParaRPr lang="en-GB" sz="2400" dirty="0"/>
          </a:p>
          <a:p>
            <a:endParaRPr lang="en-GB" sz="2400" dirty="0"/>
          </a:p>
          <a:p>
            <a:pPr marL="0" indent="0">
              <a:buNone/>
            </a:pPr>
            <a:endParaRPr lang="en-GB" sz="2400" dirty="0"/>
          </a:p>
        </p:txBody>
      </p:sp>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Pseudo Random Noise Calibration Signal</a:t>
            </a:r>
          </a:p>
        </p:txBody>
      </p:sp>
      <p:pic>
        <p:nvPicPr>
          <p:cNvPr id="2" name="Picture 1"/>
          <p:cNvPicPr>
            <a:picLocks noChangeAspect="1"/>
          </p:cNvPicPr>
          <p:nvPr/>
        </p:nvPicPr>
        <p:blipFill>
          <a:blip r:embed="rId6"/>
          <a:stretch>
            <a:fillRect/>
          </a:stretch>
        </p:blipFill>
        <p:spPr>
          <a:xfrm>
            <a:off x="1835696" y="1325342"/>
            <a:ext cx="7308304" cy="4895457"/>
          </a:xfrm>
          <a:prstGeom prst="rect">
            <a:avLst/>
          </a:prstGeom>
        </p:spPr>
      </p:pic>
    </p:spTree>
    <p:custDataLst>
      <p:tags r:id="rId1"/>
    </p:custDataLst>
    <p:extLst>
      <p:ext uri="{BB962C8B-B14F-4D97-AF65-F5344CB8AC3E}">
        <p14:creationId xmlns:p14="http://schemas.microsoft.com/office/powerpoint/2010/main" val="2644919592"/>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23" name="Content Placeholder 4"/>
          <p:cNvSpPr>
            <a:spLocks noGrp="1"/>
          </p:cNvSpPr>
          <p:nvPr>
            <p:ph idx="1"/>
          </p:nvPr>
        </p:nvSpPr>
        <p:spPr>
          <a:xfrm>
            <a:off x="2160691" y="1215377"/>
            <a:ext cx="6910911" cy="5165951"/>
          </a:xfrm>
        </p:spPr>
        <p:txBody>
          <a:bodyPr/>
          <a:lstStyle/>
          <a:p>
            <a:endParaRPr lang="en-GB" sz="2400" dirty="0"/>
          </a:p>
          <a:p>
            <a:endParaRPr lang="en-GB" sz="2400" dirty="0"/>
          </a:p>
          <a:p>
            <a:endParaRPr lang="en-GB" sz="2400" dirty="0"/>
          </a:p>
          <a:p>
            <a:pPr marL="0" indent="0">
              <a:buNone/>
            </a:pPr>
            <a:endParaRPr lang="en-GB" sz="2400" dirty="0"/>
          </a:p>
        </p:txBody>
      </p:sp>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Pseudo Random Noise Calibration Signal</a:t>
            </a:r>
          </a:p>
        </p:txBody>
      </p:sp>
      <p:pic>
        <p:nvPicPr>
          <p:cNvPr id="2" name="Picture 1"/>
          <p:cNvPicPr>
            <a:picLocks noChangeAspect="1"/>
          </p:cNvPicPr>
          <p:nvPr/>
        </p:nvPicPr>
        <p:blipFill>
          <a:blip r:embed="rId6"/>
          <a:stretch>
            <a:fillRect/>
          </a:stretch>
        </p:blipFill>
        <p:spPr>
          <a:xfrm>
            <a:off x="2160691" y="1585640"/>
            <a:ext cx="6642253" cy="4461101"/>
          </a:xfrm>
          <a:prstGeom prst="rect">
            <a:avLst/>
          </a:prstGeom>
        </p:spPr>
      </p:pic>
    </p:spTree>
    <p:custDataLst>
      <p:tags r:id="rId1"/>
    </p:custDataLst>
    <p:extLst>
      <p:ext uri="{BB962C8B-B14F-4D97-AF65-F5344CB8AC3E}">
        <p14:creationId xmlns:p14="http://schemas.microsoft.com/office/powerpoint/2010/main" val="3852045405"/>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23" name="Content Placeholder 4"/>
          <p:cNvSpPr>
            <a:spLocks noGrp="1"/>
          </p:cNvSpPr>
          <p:nvPr>
            <p:ph idx="1"/>
          </p:nvPr>
        </p:nvSpPr>
        <p:spPr>
          <a:xfrm>
            <a:off x="2160691" y="1215377"/>
            <a:ext cx="6910911" cy="5165951"/>
          </a:xfrm>
        </p:spPr>
        <p:txBody>
          <a:bodyPr/>
          <a:lstStyle/>
          <a:p>
            <a:endParaRPr lang="en-GB" sz="2400" dirty="0"/>
          </a:p>
          <a:p>
            <a:endParaRPr lang="en-GB" sz="2400" dirty="0"/>
          </a:p>
          <a:p>
            <a:pPr lvl="1"/>
            <a:endParaRPr lang="en-GB" sz="2000" dirty="0"/>
          </a:p>
          <a:p>
            <a:endParaRPr lang="en-GB" sz="2400" dirty="0"/>
          </a:p>
        </p:txBody>
      </p:sp>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Results = Linearity &amp; Offset</a:t>
            </a:r>
          </a:p>
        </p:txBody>
      </p:sp>
      <p:pic>
        <p:nvPicPr>
          <p:cNvPr id="2" name="Picture 1"/>
          <p:cNvPicPr>
            <a:picLocks noChangeAspect="1"/>
          </p:cNvPicPr>
          <p:nvPr/>
        </p:nvPicPr>
        <p:blipFill>
          <a:blip r:embed="rId6"/>
          <a:stretch>
            <a:fillRect/>
          </a:stretch>
        </p:blipFill>
        <p:spPr>
          <a:xfrm>
            <a:off x="1913105" y="1035214"/>
            <a:ext cx="7158497" cy="5346114"/>
          </a:xfrm>
          <a:prstGeom prst="rect">
            <a:avLst/>
          </a:prstGeom>
        </p:spPr>
      </p:pic>
    </p:spTree>
    <p:custDataLst>
      <p:tags r:id="rId1"/>
    </p:custDataLst>
    <p:extLst>
      <p:ext uri="{BB962C8B-B14F-4D97-AF65-F5344CB8AC3E}">
        <p14:creationId xmlns:p14="http://schemas.microsoft.com/office/powerpoint/2010/main" val="1588592446"/>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Results: Accuracy</a:t>
            </a:r>
          </a:p>
        </p:txBody>
      </p:sp>
      <p:pic>
        <p:nvPicPr>
          <p:cNvPr id="6" name="Picture 5"/>
          <p:cNvPicPr>
            <a:picLocks noChangeAspect="1"/>
          </p:cNvPicPr>
          <p:nvPr/>
        </p:nvPicPr>
        <p:blipFill>
          <a:blip r:embed="rId6"/>
          <a:stretch>
            <a:fillRect/>
          </a:stretch>
        </p:blipFill>
        <p:spPr>
          <a:xfrm>
            <a:off x="1906622" y="1028572"/>
            <a:ext cx="7150228" cy="5307377"/>
          </a:xfrm>
          <a:prstGeom prst="rect">
            <a:avLst/>
          </a:prstGeom>
        </p:spPr>
      </p:pic>
    </p:spTree>
    <p:custDataLst>
      <p:tags r:id="rId1"/>
    </p:custDataLst>
    <p:extLst>
      <p:ext uri="{BB962C8B-B14F-4D97-AF65-F5344CB8AC3E}">
        <p14:creationId xmlns:p14="http://schemas.microsoft.com/office/powerpoint/2010/main" val="1399904312"/>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23" name="Content Placeholder 4"/>
          <p:cNvSpPr>
            <a:spLocks noGrp="1"/>
          </p:cNvSpPr>
          <p:nvPr>
            <p:ph idx="1"/>
          </p:nvPr>
        </p:nvSpPr>
        <p:spPr>
          <a:xfrm>
            <a:off x="2160691" y="1215377"/>
            <a:ext cx="6587773" cy="878665"/>
          </a:xfrm>
        </p:spPr>
        <p:txBody>
          <a:bodyPr/>
          <a:lstStyle/>
          <a:p>
            <a:pPr marL="0" indent="0" algn="ctr">
              <a:buNone/>
            </a:pPr>
            <a:endParaRPr lang="en-GB" sz="4800" dirty="0"/>
          </a:p>
          <a:p>
            <a:pPr marL="0" indent="0" algn="ctr">
              <a:buNone/>
            </a:pPr>
            <a:r>
              <a:rPr lang="en-GB" sz="4800" dirty="0"/>
              <a:t>“We don’t measure temperature with a thermometer</a:t>
            </a:r>
            <a:r>
              <a:rPr lang="en-GB" sz="4800" dirty="0">
                <a:sym typeface="Webdings" panose="05030102010509060703" pitchFamily="18" charset="2"/>
              </a:rPr>
              <a:t>”</a:t>
            </a:r>
            <a:endParaRPr lang="en-GB" sz="4800" dirty="0"/>
          </a:p>
          <a:p>
            <a:pPr marL="0" indent="0">
              <a:buNone/>
            </a:pPr>
            <a:endParaRPr lang="en-GB" sz="2400" dirty="0"/>
          </a:p>
        </p:txBody>
      </p:sp>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The Need for a Better Thermometer</a:t>
            </a:r>
          </a:p>
        </p:txBody>
      </p:sp>
    </p:spTree>
    <p:extLst>
      <p:ext uri="{BB962C8B-B14F-4D97-AF65-F5344CB8AC3E}">
        <p14:creationId xmlns:p14="http://schemas.microsoft.com/office/powerpoint/2010/main" val="1022726088"/>
      </p:ext>
    </p:extLst>
  </p:cSld>
  <p:clrMapOvr>
    <a:masterClrMapping/>
  </p:clrMapOvr>
  <mc:AlternateContent xmlns:mc="http://schemas.openxmlformats.org/markup-compatibility/2006" xmlns:p14="http://schemas.microsoft.com/office/powerpoint/2010/main">
    <mc:Choice Requires="p14">
      <p:transition spd="slow" p14:dur="2000" advTm="1819"/>
    </mc:Choice>
    <mc:Fallback xmlns="">
      <p:transition spd="slow" advTm="1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23" name="Content Placeholder 4"/>
          <p:cNvSpPr>
            <a:spLocks noGrp="1"/>
          </p:cNvSpPr>
          <p:nvPr>
            <p:ph idx="1"/>
          </p:nvPr>
        </p:nvSpPr>
        <p:spPr>
          <a:xfrm>
            <a:off x="2160691" y="1215377"/>
            <a:ext cx="6910911" cy="5165951"/>
          </a:xfrm>
        </p:spPr>
        <p:txBody>
          <a:bodyPr/>
          <a:lstStyle/>
          <a:p>
            <a:r>
              <a:rPr lang="en-GB" sz="2400" dirty="0"/>
              <a:t>Proof of principal prototype, working in normal laboratory environment:</a:t>
            </a:r>
          </a:p>
          <a:p>
            <a:endParaRPr lang="en-GB" sz="2400" dirty="0"/>
          </a:p>
        </p:txBody>
      </p:sp>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Progress So Far</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9808" y="2127250"/>
            <a:ext cx="6130086" cy="4597565"/>
          </a:xfrm>
          <a:prstGeom prst="rect">
            <a:avLst/>
          </a:prstGeom>
        </p:spPr>
      </p:pic>
    </p:spTree>
    <p:custDataLst>
      <p:tags r:id="rId1"/>
    </p:custDataLst>
    <p:extLst>
      <p:ext uri="{BB962C8B-B14F-4D97-AF65-F5344CB8AC3E}">
        <p14:creationId xmlns:p14="http://schemas.microsoft.com/office/powerpoint/2010/main" val="3655472486"/>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4694294" y="5177706"/>
            <a:ext cx="4377308" cy="704850"/>
          </a:xfrm>
        </p:spPr>
        <p:txBody>
          <a:bodyPr/>
          <a:lstStyle/>
          <a:p>
            <a:pPr algn="l"/>
            <a:r>
              <a:rPr lang="en-GB" altLang="en-US" sz="2400" dirty="0"/>
              <a:t>An innovation project by…</a:t>
            </a:r>
            <a:endParaRPr lang="ru-RU" altLang="en-US" sz="2400" dirty="0"/>
          </a:p>
        </p:txBody>
      </p:sp>
      <p:sp>
        <p:nvSpPr>
          <p:cNvPr id="2053" name="Rectangle 5"/>
          <p:cNvSpPr>
            <a:spLocks noGrp="1" noChangeArrowheads="1"/>
          </p:cNvSpPr>
          <p:nvPr>
            <p:ph type="subTitle" idx="1"/>
          </p:nvPr>
        </p:nvSpPr>
        <p:spPr>
          <a:xfrm>
            <a:off x="4694294" y="5762625"/>
            <a:ext cx="4183006" cy="441325"/>
          </a:xfrm>
        </p:spPr>
        <p:txBody>
          <a:bodyPr/>
          <a:lstStyle/>
          <a:p>
            <a:r>
              <a:rPr lang="en-GB" altLang="en-US" dirty="0"/>
              <a:t>Metrosol Limited</a:t>
            </a:r>
          </a:p>
          <a:p>
            <a:endParaRPr lang="ru-RU" altLang="en-US" dirty="0"/>
          </a:p>
        </p:txBody>
      </p:sp>
      <p:sp>
        <p:nvSpPr>
          <p:cNvPr id="6" name="Rectangle 5"/>
          <p:cNvSpPr/>
          <p:nvPr/>
        </p:nvSpPr>
        <p:spPr bwMode="auto">
          <a:xfrm>
            <a:off x="1600200" y="1484784"/>
            <a:ext cx="7543800" cy="2904144"/>
          </a:xfrm>
          <a:prstGeom prst="rect">
            <a:avLst/>
          </a:prstGeom>
          <a:solidFill>
            <a:schemeClr val="accent1">
              <a:alpha val="64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cxnSp>
        <p:nvCxnSpPr>
          <p:cNvPr id="8" name="Straight Connector 7"/>
          <p:cNvCxnSpPr/>
          <p:nvPr/>
        </p:nvCxnSpPr>
        <p:spPr bwMode="auto">
          <a:xfrm>
            <a:off x="1979712" y="1340768"/>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4"/>
          <p:cNvSpPr txBox="1">
            <a:spLocks noChangeArrowheads="1"/>
          </p:cNvSpPr>
          <p:nvPr/>
        </p:nvSpPr>
        <p:spPr bwMode="auto">
          <a:xfrm>
            <a:off x="0" y="1001487"/>
            <a:ext cx="9144000" cy="306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pPr algn="ctr"/>
            <a:r>
              <a:rPr lang="en-GB" altLang="en-US" sz="2800" dirty="0">
                <a:solidFill>
                  <a:schemeClr val="accent1">
                    <a:lumMod val="20000"/>
                    <a:lumOff val="80000"/>
                  </a:schemeClr>
                </a:solidFill>
                <a:latin typeface="Arial Rounded MT Bold" panose="020F0704030504030204" pitchFamily="34" charset="0"/>
              </a:rPr>
              <a:t>For more information, visit….</a:t>
            </a:r>
          </a:p>
          <a:p>
            <a:pPr algn="ctr"/>
            <a:endParaRPr lang="en-GB" altLang="en-US" sz="2800" dirty="0">
              <a:solidFill>
                <a:schemeClr val="accent1">
                  <a:lumMod val="20000"/>
                  <a:lumOff val="80000"/>
                </a:schemeClr>
              </a:solidFill>
              <a:latin typeface="Arial Rounded MT Bold" panose="020F0704030504030204" pitchFamily="34" charset="0"/>
            </a:endParaRPr>
          </a:p>
          <a:p>
            <a:r>
              <a:rPr lang="en-GB" altLang="en-US" sz="2800" dirty="0">
                <a:latin typeface="Arial Rounded MT Bold" panose="020F0704030504030204" pitchFamily="34" charset="0"/>
              </a:rPr>
              <a:t>Prototype on Isotech stand  here</a:t>
            </a:r>
          </a:p>
          <a:p>
            <a:pPr algn="l"/>
            <a:r>
              <a:rPr lang="en-GB" altLang="en-US" sz="2800" dirty="0">
                <a:latin typeface="Arial Rounded MT Bold" panose="020F0704030504030204" pitchFamily="34" charset="0"/>
              </a:rPr>
              <a:t>		</a:t>
            </a:r>
            <a:r>
              <a:rPr lang="en-GB" altLang="en-US" sz="2800" dirty="0">
                <a:solidFill>
                  <a:schemeClr val="accent1">
                    <a:lumMod val="20000"/>
                    <a:lumOff val="80000"/>
                  </a:schemeClr>
                </a:solidFill>
                <a:latin typeface="Arial Rounded MT Bold" panose="020F0704030504030204" pitchFamily="34" charset="0"/>
              </a:rPr>
              <a:t> Or…</a:t>
            </a:r>
            <a:endParaRPr lang="en-GB" altLang="en-US" sz="2800" dirty="0">
              <a:latin typeface="Arial Rounded MT Bold" panose="020F0704030504030204" pitchFamily="34" charset="0"/>
            </a:endParaRPr>
          </a:p>
          <a:p>
            <a:r>
              <a:rPr lang="en-GB" altLang="en-US" sz="2800" dirty="0">
                <a:latin typeface="Arial Rounded MT Bold" panose="020F0704030504030204" pitchFamily="34" charset="0"/>
              </a:rPr>
              <a:t>www.johnson-noise-thermometer.com</a:t>
            </a:r>
            <a:endParaRPr lang="ru-RU" altLang="en-US" sz="2800" dirty="0"/>
          </a:p>
        </p:txBody>
      </p:sp>
    </p:spTree>
    <p:extLst>
      <p:ext uri="{BB962C8B-B14F-4D97-AF65-F5344CB8AC3E}">
        <p14:creationId xmlns:p14="http://schemas.microsoft.com/office/powerpoint/2010/main" val="3594714862"/>
      </p:ext>
    </p:extLst>
  </p:cSld>
  <p:clrMapOvr>
    <a:masterClrMapping/>
  </p:clrMapOvr>
  <mc:AlternateContent xmlns:mc="http://schemas.openxmlformats.org/markup-compatibility/2006" xmlns:p14="http://schemas.microsoft.com/office/powerpoint/2010/main">
    <mc:Choice Requires="p14">
      <p:transition spd="slow" p14:dur="2000" advTm="2051"/>
    </mc:Choice>
    <mc:Fallback xmlns="">
      <p:transition spd="slow" advTm="20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Conventional Thermometers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8461096"/>
              </p:ext>
            </p:extLst>
          </p:nvPr>
        </p:nvGraphicFramePr>
        <p:xfrm>
          <a:off x="381000" y="1981200"/>
          <a:ext cx="731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Callout 1"/>
          <p:cNvSpPr/>
          <p:nvPr/>
        </p:nvSpPr>
        <p:spPr bwMode="auto">
          <a:xfrm>
            <a:off x="5452034" y="1096963"/>
            <a:ext cx="3254644" cy="1512211"/>
          </a:xfrm>
          <a:prstGeom prst="wedgeEllipseCallout">
            <a:avLst>
              <a:gd name="adj1" fmla="val -55357"/>
              <a:gd name="adj2" fmla="val 57125"/>
            </a:avLst>
          </a:prstGeom>
          <a:gradFill rotWithShape="1">
            <a:gsLst>
              <a:gs pos="0">
                <a:srgbClr val="FFC000"/>
              </a:gs>
              <a:gs pos="100000">
                <a:srgbClr val="FF0000"/>
              </a:gs>
            </a:gsLst>
            <a:lin ang="5400000" scaled="1"/>
          </a:gra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dirty="0"/>
              <a:t>Things other than</a:t>
            </a:r>
          </a:p>
          <a:p>
            <a:pPr marL="0" marR="0" indent="0" algn="ctr" defTabSz="914400" rtl="0" eaLnBrk="1" fontAlgn="base" latinLnBrk="0" hangingPunct="1">
              <a:lnSpc>
                <a:spcPct val="100000"/>
              </a:lnSpc>
              <a:spcBef>
                <a:spcPct val="0"/>
              </a:spcBef>
              <a:spcAft>
                <a:spcPct val="0"/>
              </a:spcAft>
              <a:buClrTx/>
              <a:buSzTx/>
              <a:buFontTx/>
              <a:buNone/>
              <a:tabLst/>
            </a:pPr>
            <a:r>
              <a:rPr lang="en-GB" dirty="0"/>
              <a:t>Temperature can affect</a:t>
            </a:r>
          </a:p>
          <a:p>
            <a:pPr marL="0" marR="0" indent="0" algn="ctr" defTabSz="914400" rtl="0" eaLnBrk="1" fontAlgn="base" latinLnBrk="0" hangingPunct="1">
              <a:lnSpc>
                <a:spcPct val="100000"/>
              </a:lnSpc>
              <a:spcBef>
                <a:spcPct val="0"/>
              </a:spcBef>
              <a:spcAft>
                <a:spcPct val="0"/>
              </a:spcAft>
              <a:buClrTx/>
              <a:buSzTx/>
              <a:buFontTx/>
              <a:buNone/>
              <a:tabLst/>
            </a:pPr>
            <a:r>
              <a:rPr lang="en-GB" dirty="0"/>
              <a:t>this property</a:t>
            </a:r>
            <a:endParaRPr kumimoji="0" lang="en-GB"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743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484704" cy="715963"/>
          </a:xfrm>
        </p:spPr>
        <p:txBody>
          <a:bodyPr/>
          <a:lstStyle/>
          <a:p>
            <a:r>
              <a:rPr lang="en-GB" dirty="0"/>
              <a:t>Johnson Noise Thermometers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7216880"/>
              </p:ext>
            </p:extLst>
          </p:nvPr>
        </p:nvGraphicFramePr>
        <p:xfrm>
          <a:off x="381000" y="1981200"/>
          <a:ext cx="731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87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6" name="Arc 45"/>
          <p:cNvSpPr/>
          <p:nvPr/>
        </p:nvSpPr>
        <p:spPr bwMode="auto">
          <a:xfrm>
            <a:off x="4260846" y="1916317"/>
            <a:ext cx="1709143" cy="1690258"/>
          </a:xfrm>
          <a:prstGeom prst="arc">
            <a:avLst>
              <a:gd name="adj1" fmla="val 10762052"/>
              <a:gd name="adj2" fmla="val 21580844"/>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47" name="Rectangle 46"/>
          <p:cNvSpPr/>
          <p:nvPr/>
        </p:nvSpPr>
        <p:spPr bwMode="auto">
          <a:xfrm>
            <a:off x="4139952" y="2409825"/>
            <a:ext cx="1878430" cy="411475"/>
          </a:xfrm>
          <a:prstGeom prst="rect">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grpSp>
        <p:nvGrpSpPr>
          <p:cNvPr id="45" name="Group 44"/>
          <p:cNvGrpSpPr/>
          <p:nvPr/>
        </p:nvGrpSpPr>
        <p:grpSpPr>
          <a:xfrm rot="18855462">
            <a:off x="5030813" y="1992538"/>
            <a:ext cx="140987" cy="1509184"/>
            <a:chOff x="5044226" y="1984774"/>
            <a:chExt cx="140987" cy="1509184"/>
          </a:xfrm>
        </p:grpSpPr>
        <p:sp>
          <p:nvSpPr>
            <p:cNvPr id="38" name="Up Arrow 37"/>
            <p:cNvSpPr/>
            <p:nvPr/>
          </p:nvSpPr>
          <p:spPr bwMode="auto">
            <a:xfrm>
              <a:off x="5044226" y="1984774"/>
              <a:ext cx="140987" cy="1479011"/>
            </a:xfrm>
            <a:prstGeom prst="upArrow">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39" name="Rectangle 38"/>
            <p:cNvSpPr/>
            <p:nvPr/>
          </p:nvSpPr>
          <p:spPr bwMode="auto">
            <a:xfrm>
              <a:off x="5054352" y="2748569"/>
              <a:ext cx="130861" cy="745389"/>
            </a:xfrm>
            <a:prstGeom prst="rect">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grpSp>
      <p:sp>
        <p:nvSpPr>
          <p:cNvPr id="42" name="Rectangle 41"/>
          <p:cNvSpPr/>
          <p:nvPr/>
        </p:nvSpPr>
        <p:spPr bwMode="auto">
          <a:xfrm>
            <a:off x="3986882" y="1790592"/>
            <a:ext cx="2166268" cy="1089093"/>
          </a:xfrm>
          <a:prstGeom prst="rect">
            <a:avLst/>
          </a:prstGeom>
          <a:noFill/>
          <a:ln w="19050">
            <a:solidFill>
              <a:schemeClr val="tx1"/>
            </a:solid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Using Johnson Noise to Make a Thermometer</a:t>
            </a:r>
          </a:p>
        </p:txBody>
      </p:sp>
      <p:pic>
        <p:nvPicPr>
          <p:cNvPr id="15" name="Picture 4" descr="animated-fire-image-029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44522" y="5050404"/>
            <a:ext cx="577098" cy="1333295"/>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36"/>
          <p:cNvCxnSpPr/>
          <p:nvPr/>
        </p:nvCxnSpPr>
        <p:spPr bwMode="auto">
          <a:xfrm>
            <a:off x="5115418" y="1781175"/>
            <a:ext cx="914400" cy="914400"/>
          </a:xfrm>
          <a:prstGeom prst="straightConnector1">
            <a:avLst/>
          </a:prstGeom>
          <a:gradFill rotWithShape="1">
            <a:gsLst>
              <a:gs pos="0">
                <a:schemeClr val="bg2">
                  <a:gamma/>
                  <a:tint val="26667"/>
                  <a:invGamma/>
                </a:schemeClr>
              </a:gs>
              <a:gs pos="100000">
                <a:schemeClr val="bg2">
                  <a:alpha val="14999"/>
                </a:schemeClr>
              </a:gs>
            </a:gsLst>
            <a:lin ang="5400000" scaled="1"/>
          </a:gra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reeform 5"/>
          <p:cNvSpPr/>
          <p:nvPr/>
        </p:nvSpPr>
        <p:spPr bwMode="auto">
          <a:xfrm>
            <a:off x="4741682" y="1979629"/>
            <a:ext cx="263951" cy="499620"/>
          </a:xfrm>
          <a:custGeom>
            <a:avLst/>
            <a:gdLst>
              <a:gd name="connsiteX0" fmla="*/ 9427 w 263951"/>
              <a:gd name="connsiteY0" fmla="*/ 0 h 499620"/>
              <a:gd name="connsiteX1" fmla="*/ 0 w 263951"/>
              <a:gd name="connsiteY1" fmla="*/ 490194 h 499620"/>
              <a:gd name="connsiteX2" fmla="*/ 263951 w 263951"/>
              <a:gd name="connsiteY2" fmla="*/ 499620 h 499620"/>
            </a:gdLst>
            <a:ahLst/>
            <a:cxnLst>
              <a:cxn ang="0">
                <a:pos x="connsiteX0" y="connsiteY0"/>
              </a:cxn>
              <a:cxn ang="0">
                <a:pos x="connsiteX1" y="connsiteY1"/>
              </a:cxn>
              <a:cxn ang="0">
                <a:pos x="connsiteX2" y="connsiteY2"/>
              </a:cxn>
            </a:cxnLst>
            <a:rect l="l" t="t" r="r" b="b"/>
            <a:pathLst>
              <a:path w="263951" h="499620">
                <a:moveTo>
                  <a:pt x="9427" y="0"/>
                </a:moveTo>
                <a:lnTo>
                  <a:pt x="0" y="490194"/>
                </a:lnTo>
                <a:lnTo>
                  <a:pt x="263951" y="499620"/>
                </a:lnTo>
              </a:path>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cxnSp>
        <p:nvCxnSpPr>
          <p:cNvPr id="49" name="Straight Connector 48"/>
          <p:cNvCxnSpPr/>
          <p:nvPr/>
        </p:nvCxnSpPr>
        <p:spPr bwMode="auto">
          <a:xfrm>
            <a:off x="4333875" y="2409825"/>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4472070" y="2111637"/>
            <a:ext cx="39595" cy="45333"/>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4273750" y="2368055"/>
            <a:ext cx="67289" cy="41770"/>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a:off x="5893425" y="2373691"/>
            <a:ext cx="74575" cy="30499"/>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H="1">
            <a:off x="5117798" y="1828964"/>
            <a:ext cx="1825" cy="90731"/>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flipH="1">
            <a:off x="5715329" y="2102520"/>
            <a:ext cx="47296" cy="58725"/>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flipH="1">
            <a:off x="5464968" y="1945967"/>
            <a:ext cx="21501" cy="47137"/>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a:off x="4753588" y="1939601"/>
            <a:ext cx="18437" cy="46728"/>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p:cNvSpPr txBox="1"/>
          <p:nvPr/>
        </p:nvSpPr>
        <p:spPr>
          <a:xfrm>
            <a:off x="5349108" y="2551935"/>
            <a:ext cx="983965" cy="369332"/>
          </a:xfrm>
          <a:prstGeom prst="rect">
            <a:avLst/>
          </a:prstGeom>
          <a:noFill/>
        </p:spPr>
        <p:txBody>
          <a:bodyPr wrap="square" rtlCol="0">
            <a:spAutoFit/>
          </a:bodyPr>
          <a:lstStyle/>
          <a:p>
            <a:r>
              <a:rPr lang="en-GB" sz="1800" dirty="0"/>
              <a:t>RMS</a:t>
            </a:r>
          </a:p>
        </p:txBody>
      </p:sp>
      <p:sp>
        <p:nvSpPr>
          <p:cNvPr id="95" name="Freeform 94"/>
          <p:cNvSpPr/>
          <p:nvPr/>
        </p:nvSpPr>
        <p:spPr bwMode="auto">
          <a:xfrm>
            <a:off x="3071970" y="2368055"/>
            <a:ext cx="982865" cy="2293956"/>
          </a:xfrm>
          <a:custGeom>
            <a:avLst/>
            <a:gdLst>
              <a:gd name="connsiteX0" fmla="*/ 923925 w 1009650"/>
              <a:gd name="connsiteY0" fmla="*/ 0 h 2962275"/>
              <a:gd name="connsiteX1" fmla="*/ 0 w 1009650"/>
              <a:gd name="connsiteY1" fmla="*/ 0 h 2962275"/>
              <a:gd name="connsiteX2" fmla="*/ 0 w 1009650"/>
              <a:gd name="connsiteY2" fmla="*/ 2962275 h 2962275"/>
              <a:gd name="connsiteX3" fmla="*/ 1009650 w 1009650"/>
              <a:gd name="connsiteY3" fmla="*/ 2962275 h 2962275"/>
            </a:gdLst>
            <a:ahLst/>
            <a:cxnLst>
              <a:cxn ang="0">
                <a:pos x="connsiteX0" y="connsiteY0"/>
              </a:cxn>
              <a:cxn ang="0">
                <a:pos x="connsiteX1" y="connsiteY1"/>
              </a:cxn>
              <a:cxn ang="0">
                <a:pos x="connsiteX2" y="connsiteY2"/>
              </a:cxn>
              <a:cxn ang="0">
                <a:pos x="connsiteX3" y="connsiteY3"/>
              </a:cxn>
            </a:cxnLst>
            <a:rect l="l" t="t" r="r" b="b"/>
            <a:pathLst>
              <a:path w="1009650" h="2962275">
                <a:moveTo>
                  <a:pt x="923925" y="0"/>
                </a:moveTo>
                <a:lnTo>
                  <a:pt x="0" y="0"/>
                </a:lnTo>
                <a:lnTo>
                  <a:pt x="0" y="2962275"/>
                </a:lnTo>
                <a:lnTo>
                  <a:pt x="1009650" y="2962275"/>
                </a:lnTo>
              </a:path>
            </a:pathLst>
          </a:custGeom>
          <a:noFill/>
          <a:ln w="508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97" name="Freeform 96"/>
          <p:cNvSpPr/>
          <p:nvPr/>
        </p:nvSpPr>
        <p:spPr bwMode="auto">
          <a:xfrm flipH="1">
            <a:off x="6070822" y="2356147"/>
            <a:ext cx="997240" cy="2293956"/>
          </a:xfrm>
          <a:custGeom>
            <a:avLst/>
            <a:gdLst>
              <a:gd name="connsiteX0" fmla="*/ 923925 w 1009650"/>
              <a:gd name="connsiteY0" fmla="*/ 0 h 2962275"/>
              <a:gd name="connsiteX1" fmla="*/ 0 w 1009650"/>
              <a:gd name="connsiteY1" fmla="*/ 0 h 2962275"/>
              <a:gd name="connsiteX2" fmla="*/ 0 w 1009650"/>
              <a:gd name="connsiteY2" fmla="*/ 2962275 h 2962275"/>
              <a:gd name="connsiteX3" fmla="*/ 1009650 w 1009650"/>
              <a:gd name="connsiteY3" fmla="*/ 2962275 h 2962275"/>
            </a:gdLst>
            <a:ahLst/>
            <a:cxnLst>
              <a:cxn ang="0">
                <a:pos x="connsiteX0" y="connsiteY0"/>
              </a:cxn>
              <a:cxn ang="0">
                <a:pos x="connsiteX1" y="connsiteY1"/>
              </a:cxn>
              <a:cxn ang="0">
                <a:pos x="connsiteX2" y="connsiteY2"/>
              </a:cxn>
              <a:cxn ang="0">
                <a:pos x="connsiteX3" y="connsiteY3"/>
              </a:cxn>
            </a:cxnLst>
            <a:rect l="l" t="t" r="r" b="b"/>
            <a:pathLst>
              <a:path w="1009650" h="2962275">
                <a:moveTo>
                  <a:pt x="923925" y="0"/>
                </a:moveTo>
                <a:lnTo>
                  <a:pt x="0" y="0"/>
                </a:lnTo>
                <a:lnTo>
                  <a:pt x="0" y="2962275"/>
                </a:lnTo>
                <a:lnTo>
                  <a:pt x="1009650" y="2962275"/>
                </a:lnTo>
              </a:path>
            </a:pathLst>
          </a:custGeom>
          <a:noFill/>
          <a:ln w="5080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28" name="Freeform 27"/>
          <p:cNvSpPr/>
          <p:nvPr/>
        </p:nvSpPr>
        <p:spPr bwMode="auto">
          <a:xfrm>
            <a:off x="3851920" y="4103735"/>
            <a:ext cx="2406005" cy="1068340"/>
          </a:xfrm>
          <a:custGeom>
            <a:avLst/>
            <a:gdLst>
              <a:gd name="connsiteX0" fmla="*/ 217778 w 2880320"/>
              <a:gd name="connsiteY0" fmla="*/ 0 h 1224136"/>
              <a:gd name="connsiteX1" fmla="*/ 430294 w 2880320"/>
              <a:gd name="connsiteY1" fmla="*/ 0 h 1224136"/>
              <a:gd name="connsiteX2" fmla="*/ 584286 w 2880320"/>
              <a:gd name="connsiteY2" fmla="*/ 63786 h 1224136"/>
              <a:gd name="connsiteX3" fmla="*/ 602940 w 2880320"/>
              <a:gd name="connsiteY3" fmla="*/ 91454 h 1224136"/>
              <a:gd name="connsiteX4" fmla="*/ 2265387 w 2880320"/>
              <a:gd name="connsiteY4" fmla="*/ 91454 h 1224136"/>
              <a:gd name="connsiteX5" fmla="*/ 2284041 w 2880320"/>
              <a:gd name="connsiteY5" fmla="*/ 63786 h 1224136"/>
              <a:gd name="connsiteX6" fmla="*/ 2438033 w 2880320"/>
              <a:gd name="connsiteY6" fmla="*/ 0 h 1224136"/>
              <a:gd name="connsiteX7" fmla="*/ 2650549 w 2880320"/>
              <a:gd name="connsiteY7" fmla="*/ 0 h 1224136"/>
              <a:gd name="connsiteX8" fmla="*/ 2851213 w 2880320"/>
              <a:gd name="connsiteY8" fmla="*/ 133009 h 1224136"/>
              <a:gd name="connsiteX9" fmla="*/ 2863171 w 2880320"/>
              <a:gd name="connsiteY9" fmla="*/ 192236 h 1224136"/>
              <a:gd name="connsiteX10" fmla="*/ 2866682 w 2880320"/>
              <a:gd name="connsiteY10" fmla="*/ 197445 h 1224136"/>
              <a:gd name="connsiteX11" fmla="*/ 2880320 w 2880320"/>
              <a:gd name="connsiteY11" fmla="*/ 264995 h 1224136"/>
              <a:gd name="connsiteX12" fmla="*/ 2880320 w 2880320"/>
              <a:gd name="connsiteY12" fmla="*/ 959141 h 1224136"/>
              <a:gd name="connsiteX13" fmla="*/ 2866682 w 2880320"/>
              <a:gd name="connsiteY13" fmla="*/ 1026691 h 1224136"/>
              <a:gd name="connsiteX14" fmla="*/ 2863171 w 2880320"/>
              <a:gd name="connsiteY14" fmla="*/ 1031900 h 1224136"/>
              <a:gd name="connsiteX15" fmla="*/ 2851213 w 2880320"/>
              <a:gd name="connsiteY15" fmla="*/ 1091127 h 1224136"/>
              <a:gd name="connsiteX16" fmla="*/ 2650549 w 2880320"/>
              <a:gd name="connsiteY16" fmla="*/ 1224136 h 1224136"/>
              <a:gd name="connsiteX17" fmla="*/ 2438033 w 2880320"/>
              <a:gd name="connsiteY17" fmla="*/ 1224136 h 1224136"/>
              <a:gd name="connsiteX18" fmla="*/ 2284041 w 2880320"/>
              <a:gd name="connsiteY18" fmla="*/ 1160350 h 1224136"/>
              <a:gd name="connsiteX19" fmla="*/ 2265387 w 2880320"/>
              <a:gd name="connsiteY19" fmla="*/ 1132682 h 1224136"/>
              <a:gd name="connsiteX20" fmla="*/ 602940 w 2880320"/>
              <a:gd name="connsiteY20" fmla="*/ 1132682 h 1224136"/>
              <a:gd name="connsiteX21" fmla="*/ 584286 w 2880320"/>
              <a:gd name="connsiteY21" fmla="*/ 1160350 h 1224136"/>
              <a:gd name="connsiteX22" fmla="*/ 430294 w 2880320"/>
              <a:gd name="connsiteY22" fmla="*/ 1224136 h 1224136"/>
              <a:gd name="connsiteX23" fmla="*/ 217778 w 2880320"/>
              <a:gd name="connsiteY23" fmla="*/ 1224136 h 1224136"/>
              <a:gd name="connsiteX24" fmla="*/ 0 w 2880320"/>
              <a:gd name="connsiteY24" fmla="*/ 1006358 h 1224136"/>
              <a:gd name="connsiteX25" fmla="*/ 0 w 2880320"/>
              <a:gd name="connsiteY25" fmla="*/ 959141 h 1224136"/>
              <a:gd name="connsiteX26" fmla="*/ 0 w 2880320"/>
              <a:gd name="connsiteY26" fmla="*/ 264995 h 1224136"/>
              <a:gd name="connsiteX27" fmla="*/ 0 w 2880320"/>
              <a:gd name="connsiteY27" fmla="*/ 217778 h 1224136"/>
              <a:gd name="connsiteX28" fmla="*/ 217778 w 2880320"/>
              <a:gd name="connsiteY28"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80320" h="1224136">
                <a:moveTo>
                  <a:pt x="217778" y="0"/>
                </a:moveTo>
                <a:lnTo>
                  <a:pt x="430294" y="0"/>
                </a:lnTo>
                <a:cubicBezTo>
                  <a:pt x="490431" y="0"/>
                  <a:pt x="544876" y="24376"/>
                  <a:pt x="584286" y="63786"/>
                </a:cubicBezTo>
                <a:lnTo>
                  <a:pt x="602940" y="91454"/>
                </a:lnTo>
                <a:lnTo>
                  <a:pt x="2265387" y="91454"/>
                </a:lnTo>
                <a:lnTo>
                  <a:pt x="2284041" y="63786"/>
                </a:lnTo>
                <a:cubicBezTo>
                  <a:pt x="2323451" y="24376"/>
                  <a:pt x="2377896" y="0"/>
                  <a:pt x="2438033" y="0"/>
                </a:cubicBezTo>
                <a:lnTo>
                  <a:pt x="2650549" y="0"/>
                </a:lnTo>
                <a:cubicBezTo>
                  <a:pt x="2740755" y="0"/>
                  <a:pt x="2818152" y="54846"/>
                  <a:pt x="2851213" y="133009"/>
                </a:cubicBezTo>
                <a:lnTo>
                  <a:pt x="2863171" y="192236"/>
                </a:lnTo>
                <a:lnTo>
                  <a:pt x="2866682" y="197445"/>
                </a:lnTo>
                <a:cubicBezTo>
                  <a:pt x="2875464" y="218207"/>
                  <a:pt x="2880320" y="241034"/>
                  <a:pt x="2880320" y="264995"/>
                </a:cubicBezTo>
                <a:lnTo>
                  <a:pt x="2880320" y="959141"/>
                </a:lnTo>
                <a:cubicBezTo>
                  <a:pt x="2880320" y="983102"/>
                  <a:pt x="2875464" y="1005929"/>
                  <a:pt x="2866682" y="1026691"/>
                </a:cubicBezTo>
                <a:lnTo>
                  <a:pt x="2863171" y="1031900"/>
                </a:lnTo>
                <a:lnTo>
                  <a:pt x="2851213" y="1091127"/>
                </a:lnTo>
                <a:cubicBezTo>
                  <a:pt x="2818152" y="1169291"/>
                  <a:pt x="2740755" y="1224136"/>
                  <a:pt x="2650549" y="1224136"/>
                </a:cubicBezTo>
                <a:lnTo>
                  <a:pt x="2438033" y="1224136"/>
                </a:lnTo>
                <a:cubicBezTo>
                  <a:pt x="2377896" y="1224136"/>
                  <a:pt x="2323451" y="1199761"/>
                  <a:pt x="2284041" y="1160350"/>
                </a:cubicBezTo>
                <a:lnTo>
                  <a:pt x="2265387" y="1132682"/>
                </a:lnTo>
                <a:lnTo>
                  <a:pt x="602940" y="1132682"/>
                </a:lnTo>
                <a:lnTo>
                  <a:pt x="584286" y="1160350"/>
                </a:lnTo>
                <a:cubicBezTo>
                  <a:pt x="544876" y="1199761"/>
                  <a:pt x="490431" y="1224136"/>
                  <a:pt x="430294" y="1224136"/>
                </a:cubicBezTo>
                <a:lnTo>
                  <a:pt x="217778" y="1224136"/>
                </a:lnTo>
                <a:cubicBezTo>
                  <a:pt x="97503" y="1224136"/>
                  <a:pt x="0" y="1126633"/>
                  <a:pt x="0" y="1006358"/>
                </a:cubicBezTo>
                <a:lnTo>
                  <a:pt x="0" y="959141"/>
                </a:lnTo>
                <a:lnTo>
                  <a:pt x="0" y="264995"/>
                </a:lnTo>
                <a:lnTo>
                  <a:pt x="0" y="217778"/>
                </a:lnTo>
                <a:cubicBezTo>
                  <a:pt x="0" y="97503"/>
                  <a:pt x="97503" y="0"/>
                  <a:pt x="217778" y="0"/>
                </a:cubicBezTo>
                <a:close/>
              </a:path>
            </a:pathLst>
          </a:custGeom>
          <a:solidFill>
            <a:srgbClr val="B3D3EA"/>
          </a:solidFill>
          <a:ln w="19050">
            <a:solidFill>
              <a:schemeClr val="tx1"/>
            </a:solidFill>
          </a:ln>
          <a:effectLst/>
        </p:spPr>
        <p:txBody>
          <a:bodyPr vert="horz" wrap="square" lIns="91440" tIns="45720" rIns="91440" bIns="45720" numCol="1" spcCol="0" rtlCol="0" fromWordArt="0" anchor="ctr" anchorCtr="0" forceAA="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31" name="Rectangle 30"/>
          <p:cNvSpPr/>
          <p:nvPr/>
        </p:nvSpPr>
        <p:spPr bwMode="auto">
          <a:xfrm>
            <a:off x="4472070" y="4185910"/>
            <a:ext cx="144530" cy="903990"/>
          </a:xfrm>
          <a:prstGeom prst="rect">
            <a:avLst/>
          </a:prstGeom>
          <a:solidFill>
            <a:schemeClr val="bg2">
              <a:lumMod val="90000"/>
              <a:lumOff val="1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33" name="Rectangle 32"/>
          <p:cNvSpPr/>
          <p:nvPr/>
        </p:nvSpPr>
        <p:spPr bwMode="auto">
          <a:xfrm>
            <a:off x="4793684" y="4185910"/>
            <a:ext cx="144530" cy="903990"/>
          </a:xfrm>
          <a:prstGeom prst="rect">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34" name="Rectangle 33"/>
          <p:cNvSpPr/>
          <p:nvPr/>
        </p:nvSpPr>
        <p:spPr bwMode="auto">
          <a:xfrm>
            <a:off x="5115418" y="4185910"/>
            <a:ext cx="144530" cy="902460"/>
          </a:xfrm>
          <a:prstGeom prst="rect">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35" name="Rectangle 34"/>
          <p:cNvSpPr/>
          <p:nvPr/>
        </p:nvSpPr>
        <p:spPr bwMode="auto">
          <a:xfrm>
            <a:off x="5874366" y="4103735"/>
            <a:ext cx="144016" cy="1068340"/>
          </a:xfrm>
          <a:prstGeom prst="rect">
            <a:avLst/>
          </a:prstGeom>
          <a:solidFill>
            <a:srgbClr val="6633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98" name="Oval 97"/>
          <p:cNvSpPr/>
          <p:nvPr/>
        </p:nvSpPr>
        <p:spPr bwMode="auto">
          <a:xfrm>
            <a:off x="4333875" y="4258501"/>
            <a:ext cx="1428750" cy="783204"/>
          </a:xfrm>
          <a:prstGeom prst="ellipse">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99" name="6-Point Star 98"/>
          <p:cNvSpPr/>
          <p:nvPr/>
        </p:nvSpPr>
        <p:spPr bwMode="auto">
          <a:xfrm>
            <a:off x="3848606" y="5362575"/>
            <a:ext cx="132857" cy="133350"/>
          </a:xfrm>
          <a:prstGeom prst="star6">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01" name="6-Point Star 100"/>
          <p:cNvSpPr/>
          <p:nvPr/>
        </p:nvSpPr>
        <p:spPr bwMode="auto">
          <a:xfrm>
            <a:off x="3944590" y="5407819"/>
            <a:ext cx="132857" cy="133350"/>
          </a:xfrm>
          <a:prstGeom prst="star6">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02" name="6-Point Star 101"/>
          <p:cNvSpPr/>
          <p:nvPr/>
        </p:nvSpPr>
        <p:spPr bwMode="auto">
          <a:xfrm>
            <a:off x="4001005" y="5514975"/>
            <a:ext cx="132857" cy="133350"/>
          </a:xfrm>
          <a:prstGeom prst="star6">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00" name="Oval 99"/>
          <p:cNvSpPr/>
          <p:nvPr/>
        </p:nvSpPr>
        <p:spPr bwMode="auto">
          <a:xfrm>
            <a:off x="4400550" y="5219700"/>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03" name="Oval 102"/>
          <p:cNvSpPr/>
          <p:nvPr/>
        </p:nvSpPr>
        <p:spPr bwMode="auto">
          <a:xfrm>
            <a:off x="4491867" y="5219700"/>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04" name="Oval 103"/>
          <p:cNvSpPr/>
          <p:nvPr/>
        </p:nvSpPr>
        <p:spPr bwMode="auto">
          <a:xfrm>
            <a:off x="4597152" y="5219700"/>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05" name="Oval 104"/>
          <p:cNvSpPr/>
          <p:nvPr/>
        </p:nvSpPr>
        <p:spPr bwMode="auto">
          <a:xfrm>
            <a:off x="4702969" y="5219700"/>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06" name="Oval 105"/>
          <p:cNvSpPr/>
          <p:nvPr/>
        </p:nvSpPr>
        <p:spPr bwMode="auto">
          <a:xfrm>
            <a:off x="4341039" y="5338763"/>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07" name="Oval 106"/>
          <p:cNvSpPr/>
          <p:nvPr/>
        </p:nvSpPr>
        <p:spPr bwMode="auto">
          <a:xfrm>
            <a:off x="4446269" y="5338763"/>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08" name="Oval 107"/>
          <p:cNvSpPr/>
          <p:nvPr/>
        </p:nvSpPr>
        <p:spPr bwMode="auto">
          <a:xfrm>
            <a:off x="4544335" y="5338763"/>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09" name="Oval 108"/>
          <p:cNvSpPr/>
          <p:nvPr/>
        </p:nvSpPr>
        <p:spPr bwMode="auto">
          <a:xfrm>
            <a:off x="4642871" y="5338763"/>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10" name="Oval 109"/>
          <p:cNvSpPr/>
          <p:nvPr/>
        </p:nvSpPr>
        <p:spPr bwMode="auto">
          <a:xfrm>
            <a:off x="4307394" y="5450681"/>
            <a:ext cx="45719" cy="45719"/>
          </a:xfrm>
          <a:prstGeom prst="ellipse">
            <a:avLst/>
          </a:prstGeom>
          <a:solidFill>
            <a:schemeClr val="bg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215714762"/>
      </p:ext>
    </p:extLst>
  </p:cSld>
  <p:clrMapOvr>
    <a:masterClrMapping/>
  </p:clrMapOvr>
  <mc:AlternateContent xmlns:mc="http://schemas.openxmlformats.org/markup-compatibility/2006" xmlns:p14="http://schemas.microsoft.com/office/powerpoint/2010/main">
    <mc:Choice Requires="p14">
      <p:transition p14:dur="100" advTm="5707">
        <p:cut/>
      </p:transition>
    </mc:Choice>
    <mc:Fallback xmlns="">
      <p:transition advTm="5707">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12000" fill="hold"/>
                                        <p:tgtEl>
                                          <p:spTgt spid="28"/>
                                        </p:tgtEl>
                                        <p:attrNameLst>
                                          <p:attrName>style.color</p:attrName>
                                        </p:attrNameLst>
                                      </p:cBhvr>
                                      <p:to>
                                        <a:srgbClr val="FF7E1D"/>
                                      </p:to>
                                    </p:animClr>
                                    <p:animClr clrSpc="rgb" dir="cw">
                                      <p:cBhvr>
                                        <p:cTn id="7" dur="12000" fill="hold"/>
                                        <p:tgtEl>
                                          <p:spTgt spid="28"/>
                                        </p:tgtEl>
                                        <p:attrNameLst>
                                          <p:attrName>fillcolor</p:attrName>
                                        </p:attrNameLst>
                                      </p:cBhvr>
                                      <p:to>
                                        <a:srgbClr val="FF7E1D"/>
                                      </p:to>
                                    </p:animClr>
                                    <p:set>
                                      <p:cBhvr>
                                        <p:cTn id="8" dur="12000" fill="hold"/>
                                        <p:tgtEl>
                                          <p:spTgt spid="28"/>
                                        </p:tgtEl>
                                        <p:attrNameLst>
                                          <p:attrName>fill.type</p:attrName>
                                        </p:attrNameLst>
                                      </p:cBhvr>
                                      <p:to>
                                        <p:strVal val="solid"/>
                                      </p:to>
                                    </p:set>
                                    <p:set>
                                      <p:cBhvr>
                                        <p:cTn id="9" dur="12000" fill="hold"/>
                                        <p:tgtEl>
                                          <p:spTgt spid="28"/>
                                        </p:tgtEl>
                                        <p:attrNameLst>
                                          <p:attrName>fill.on</p:attrName>
                                        </p:attrNameLst>
                                      </p:cBhvr>
                                      <p:to>
                                        <p:strVal val="true"/>
                                      </p:to>
                                    </p:set>
                                  </p:childTnLst>
                                </p:cTn>
                              </p:par>
                              <p:par>
                                <p:cTn id="10" presetID="8" presetClass="emph" presetSubtype="0" fill="hold" nodeType="withEffect">
                                  <p:stCondLst>
                                    <p:cond delay="2200"/>
                                  </p:stCondLst>
                                  <p:childTnLst>
                                    <p:animRot by="5400000">
                                      <p:cBhvr>
                                        <p:cTn id="11" dur="12000" fill="hold"/>
                                        <p:tgtEl>
                                          <p:spTgt spid="45"/>
                                        </p:tgtEl>
                                        <p:attrNameLst>
                                          <p:attrName>r</p:attrName>
                                        </p:attrNameLst>
                                      </p:cBhvr>
                                    </p:animRot>
                                  </p:childTnLst>
                                </p:cTn>
                              </p:par>
                              <p:par>
                                <p:cTn id="12" presetID="1" presetClass="entr" presetSubtype="0" fill="hold" nodeType="withEffect">
                                  <p:stCondLst>
                                    <p:cond delay="90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14200"/>
                            </p:stCondLst>
                            <p:childTnLst>
                              <p:par>
                                <p:cTn id="15" presetID="1" presetClass="entr" presetSubtype="0" fill="hold" grpId="0" nodeType="after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0" presetClass="path" presetSubtype="0" repeatCount="indefinite" fill="hold" grpId="0" nodeType="withEffect">
                                  <p:stCondLst>
                                    <p:cond delay="0"/>
                                  </p:stCondLst>
                                  <p:endCondLst>
                                    <p:cond evt="onNext" delay="0">
                                      <p:tgtEl>
                                        <p:sldTgt/>
                                      </p:tgtEl>
                                    </p:cond>
                                  </p:endCondLst>
                                  <p:childTnLst>
                                    <p:animMotion origin="layout" path="M 0.08681 -0.1375 L 0.12326 -0.05162 L 0.01285 -0.12315 L 0.01701 -0.04815 L 0.13385 -0.11273 L -0.00712 -0.08958 L 0.06823 -0.03264 L 0.07379 -0.14051 L 0.13872 -0.06991 L 0.0033 -0.10787 L 0.09844 -0.04051 L 0.11076 -0.13055 L 0.04045 -0.03935 L 0.04514 -0.13611 L 0.04514 -0.13611 " pathEditMode="relative" ptsTypes="AAAAAAAAAAAAAAA">
                                      <p:cBhvr>
                                        <p:cTn id="18" dur="1000" fill="hold"/>
                                        <p:tgtEl>
                                          <p:spTgt spid="100"/>
                                        </p:tgtEl>
                                        <p:attrNameLst>
                                          <p:attrName>ppt_x</p:attrName>
                                          <p:attrName>ppt_y</p:attrName>
                                        </p:attrNameLst>
                                      </p:cBhvr>
                                    </p:animMotion>
                                  </p:childTnLst>
                                </p:cTn>
                              </p:par>
                              <p:par>
                                <p:cTn id="19" presetID="0" presetClass="path" presetSubtype="0" repeatCount="indefinite" fill="hold" grpId="0" nodeType="withEffect">
                                  <p:stCondLst>
                                    <p:cond delay="0"/>
                                  </p:stCondLst>
                                  <p:endCondLst>
                                    <p:cond evt="onNext" delay="0">
                                      <p:tgtEl>
                                        <p:sldTgt/>
                                      </p:tgtEl>
                                    </p:cond>
                                  </p:endCondLst>
                                  <p:childTnLst>
                                    <p:animMotion origin="layout" path="M 0.13212 -0.08842 L -0.01406 -0.10046 L 0.03976 -0.03588 L 0.05 -0.13819 L 0.09965 -0.0456 L 0.01788 -0.13079 L -0.00451 -0.06134 L 0.12778 -0.10301 L 0.07448 -0.03657 L 0.04392 -0.13704 L 0.02083 -0.04398 L 0.11059 -0.12129 L -0.01128 -0.07106 " pathEditMode="relative" ptsTypes="AAAAAAAAAAAAA">
                                      <p:cBhvr>
                                        <p:cTn id="20" dur="500" fill="hold"/>
                                        <p:tgtEl>
                                          <p:spTgt spid="103"/>
                                        </p:tgtEl>
                                        <p:attrNameLst>
                                          <p:attrName>ppt_x</p:attrName>
                                          <p:attrName>ppt_y</p:attrName>
                                        </p:attrNameLst>
                                      </p:cBhvr>
                                    </p:animMotion>
                                  </p:childTnLst>
                                </p:cTn>
                              </p:par>
                              <p:par>
                                <p:cTn id="21" presetID="0" presetClass="path" presetSubtype="0" repeatCount="indefinite" fill="hold" grpId="0" nodeType="withEffect">
                                  <p:stCondLst>
                                    <p:cond delay="0"/>
                                  </p:stCondLst>
                                  <p:endCondLst>
                                    <p:cond evt="onNext" delay="0">
                                      <p:tgtEl>
                                        <p:sldTgt/>
                                      </p:tgtEl>
                                    </p:cond>
                                  </p:endCondLst>
                                  <p:childTnLst>
                                    <p:animMotion origin="layout" path="M 0.07639 -0.13287 L 0.00503 -0.04514 L 0.09496 -0.04722 L 0.11597 -0.09676 L -0.01372 -0.11504 L -0.01077 -0.05416 L 0.10173 -0.11852 L 0.05503 -0.03611 L 0.0158 -0.1331 L 0.00173 -0.04537 L 0.01597 -0.05579 L 0.04653 -0.13819 L 0.11024 -0.0618 L -0.0007 -0.12546 L -0.02691 -0.07847 L 0.11892 -0.08009 L 0.03351 -0.03495 L 0.08403 -0.13148 " pathEditMode="relative" ptsTypes="AAAAAAAAAAAAAAAAAA">
                                      <p:cBhvr>
                                        <p:cTn id="22" dur="2000" fill="hold"/>
                                        <p:tgtEl>
                                          <p:spTgt spid="104"/>
                                        </p:tgtEl>
                                        <p:attrNameLst>
                                          <p:attrName>ppt_x</p:attrName>
                                          <p:attrName>ppt_y</p:attrName>
                                        </p:attrNameLst>
                                      </p:cBhvr>
                                    </p:animMotion>
                                  </p:childTnLst>
                                </p:cTn>
                              </p:par>
                              <p:par>
                                <p:cTn id="23" presetID="0" presetClass="path" presetSubtype="0" repeatCount="indefinite" fill="hold" grpId="0" nodeType="withEffect">
                                  <p:stCondLst>
                                    <p:cond delay="0"/>
                                  </p:stCondLst>
                                  <p:endCondLst>
                                    <p:cond evt="onNext" delay="0">
                                      <p:tgtEl>
                                        <p:sldTgt/>
                                      </p:tgtEl>
                                    </p:cond>
                                  </p:endCondLst>
                                  <p:childTnLst>
                                    <p:animMotion origin="layout" path="M 0.08316 -0.12592 L 0.07188 -0.04213 L 0.01667 -0.1368 L -0.03177 -0.06481 L 0.10174 -0.10787 L -0.02639 -0.05579 L 0.00052 -0.13217 L 0.05816 -0.03866 L 0.09358 -0.11736 L -2.77778E-7 -0.03981 L 0.03802 -0.13912 L -0.03854 -0.09537 L 0.04045 -0.03403 L 0.04896 -0.13819 L 0.01146 -0.03565 L 0.10174 -0.06551 " pathEditMode="relative" ptsTypes="AAAAAAAAAAAAAAAA">
                                      <p:cBhvr>
                                        <p:cTn id="24" dur="1000" fill="hold"/>
                                        <p:tgtEl>
                                          <p:spTgt spid="105"/>
                                        </p:tgtEl>
                                        <p:attrNameLst>
                                          <p:attrName>ppt_x</p:attrName>
                                          <p:attrName>ppt_y</p:attrName>
                                        </p:attrNameLst>
                                      </p:cBhvr>
                                    </p:animMotion>
                                  </p:childTnLst>
                                </p:cTn>
                              </p:par>
                              <p:par>
                                <p:cTn id="25" presetID="0" presetClass="path" presetSubtype="0" repeatCount="indefinite" fill="hold" grpId="0" nodeType="withEffect">
                                  <p:stCondLst>
                                    <p:cond delay="0"/>
                                  </p:stCondLst>
                                  <p:endCondLst>
                                    <p:cond evt="onNext" delay="0">
                                      <p:tgtEl>
                                        <p:sldTgt/>
                                      </p:tgtEl>
                                    </p:cond>
                                  </p:endCondLst>
                                  <p:childTnLst>
                                    <p:animMotion origin="layout" path="M 0.08524 -0.15671 L 0.10191 -0.05602 L 0.01041 -0.13102 L 0.1467 -0.11759 L 0.0059 -0.12199 L 0.13316 -0.07338 L 0.02708 -0.06296 L 0.09948 -0.15301 L 0.09479 -0.05277 " pathEditMode="relative" ptsTypes="AAAAAAAAA">
                                      <p:cBhvr>
                                        <p:cTn id="26" dur="500" fill="hold"/>
                                        <p:tgtEl>
                                          <p:spTgt spid="106"/>
                                        </p:tgtEl>
                                        <p:attrNameLst>
                                          <p:attrName>ppt_x</p:attrName>
                                          <p:attrName>ppt_y</p:attrName>
                                        </p:attrNameLst>
                                      </p:cBhvr>
                                    </p:animMotion>
                                  </p:childTnLst>
                                </p:cTn>
                              </p:par>
                              <p:par>
                                <p:cTn id="27" presetID="0" presetClass="path" presetSubtype="0" repeatCount="indefinite" fill="hold" grpId="0" nodeType="withEffect">
                                  <p:stCondLst>
                                    <p:cond delay="0"/>
                                  </p:stCondLst>
                                  <p:endCondLst>
                                    <p:cond evt="onNext" delay="0">
                                      <p:tgtEl>
                                        <p:sldTgt/>
                                      </p:tgtEl>
                                    </p:cond>
                                  </p:endCondLst>
                                  <p:childTnLst>
                                    <p:animMotion origin="layout" path="M 0.05156 -0.15532 L 0.05156 -0.15532 L 0.09687 -0.05694 L 0.13819 -0.1 L -0.0073 -0.12222 L 0.03281 -0.05509 L 0.09566 -0.15092 L 0.07534 -0.05185 " pathEditMode="relative" ptsTypes="AAAAAAAA">
                                      <p:cBhvr>
                                        <p:cTn id="28" dur="500" spd="-100000" fill="hold"/>
                                        <p:tgtEl>
                                          <p:spTgt spid="107"/>
                                        </p:tgtEl>
                                        <p:attrNameLst>
                                          <p:attrName>ppt_x</p:attrName>
                                          <p:attrName>ppt_y</p:attrName>
                                        </p:attrNameLst>
                                      </p:cBhvr>
                                    </p:animMotion>
                                  </p:childTnLst>
                                </p:cTn>
                              </p:par>
                              <p:par>
                                <p:cTn id="29" presetID="0" presetClass="path" presetSubtype="0" repeatCount="indefinite" fill="hold" grpId="0" nodeType="withEffect">
                                  <p:stCondLst>
                                    <p:cond delay="0"/>
                                  </p:stCondLst>
                                  <p:endCondLst>
                                    <p:cond evt="onNext" delay="0">
                                      <p:tgtEl>
                                        <p:sldTgt/>
                                      </p:tgtEl>
                                    </p:cond>
                                  </p:endCondLst>
                                  <p:childTnLst>
                                    <p:animMotion origin="layout" path="M 0.11459 -0.12592 L -3.88889E-6 -0.06018 L 0.00955 -0.13865 L 0.09375 -0.05208 L 0.05035 -0.14907 L 0.03889 -0.04398 L 0.12639 -0.10578 " pathEditMode="relative" ptsTypes="AAAAAAA">
                                      <p:cBhvr>
                                        <p:cTn id="30" dur="500" spd="-100000" fill="hold"/>
                                        <p:tgtEl>
                                          <p:spTgt spid="108"/>
                                        </p:tgtEl>
                                        <p:attrNameLst>
                                          <p:attrName>ppt_x</p:attrName>
                                          <p:attrName>ppt_y</p:attrName>
                                        </p:attrNameLst>
                                      </p:cBhvr>
                                    </p:animMotion>
                                  </p:childTnLst>
                                </p:cTn>
                              </p:par>
                              <p:par>
                                <p:cTn id="31" presetID="0" presetClass="path" presetSubtype="0" repeatCount="indefinite" fill="hold" grpId="0" nodeType="withEffect">
                                  <p:stCondLst>
                                    <p:cond delay="0"/>
                                  </p:stCondLst>
                                  <p:endCondLst>
                                    <p:cond evt="onNext" delay="0">
                                      <p:tgtEl>
                                        <p:sldTgt/>
                                      </p:tgtEl>
                                    </p:cond>
                                  </p:endCondLst>
                                  <p:childTnLst>
                                    <p:animMotion origin="layout" path="M -0.00242 -0.15324 L 0.09532 -0.07801 L -0.03749 -0.09606 L 0.08976 -0.14328 " pathEditMode="relative" ptsTypes="AAAA">
                                      <p:cBhvr>
                                        <p:cTn id="32" dur="500" fill="hold"/>
                                        <p:tgtEl>
                                          <p:spTgt spid="109"/>
                                        </p:tgtEl>
                                        <p:attrNameLst>
                                          <p:attrName>ppt_x</p:attrName>
                                          <p:attrName>ppt_y</p:attrName>
                                        </p:attrNameLst>
                                      </p:cBhvr>
                                    </p:animMotion>
                                  </p:childTnLst>
                                </p:cTn>
                              </p:par>
                              <p:par>
                                <p:cTn id="33" presetID="0" presetClass="path" presetSubtype="0" repeatCount="indefinite" fill="hold" grpId="0" nodeType="withEffect">
                                  <p:stCondLst>
                                    <p:cond delay="0"/>
                                  </p:stCondLst>
                                  <p:endCondLst>
                                    <p:cond evt="onNext" delay="0">
                                      <p:tgtEl>
                                        <p:sldTgt/>
                                      </p:tgtEl>
                                    </p:cond>
                                  </p:endCondLst>
                                  <p:childTnLst>
                                    <p:animMotion origin="layout" path="M 0.00573 -0.12616 L 0.15052 -0.12894 L 0.01267 -0.09468 L 0.0151 -0.09491 L 0.05 -0.16852 L 0.06302 -0.06875 L 0.13281 -0.1551 L 0.13854 -0.09051 L 0.02083 -0.15186 " pathEditMode="relative" ptsTypes="AAAAAAAAA">
                                      <p:cBhvr>
                                        <p:cTn id="34" dur="500" fill="hold"/>
                                        <p:tgtEl>
                                          <p:spTgt spid="1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8" grpId="0" animBg="1"/>
      <p:bldP spid="100" grpId="0" animBg="1"/>
      <p:bldP spid="103" grpId="0" animBg="1"/>
      <p:bldP spid="104" grpId="0" animBg="1"/>
      <p:bldP spid="105" grpId="0" animBg="1"/>
      <p:bldP spid="106" grpId="0" animBg="1"/>
      <p:bldP spid="107" grpId="0" animBg="1"/>
      <p:bldP spid="108" grpId="0" animBg="1"/>
      <p:bldP spid="109"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13" name="Rectangle 4"/>
          <p:cNvSpPr txBox="1">
            <a:spLocks noChangeArrowheads="1"/>
          </p:cNvSpPr>
          <p:nvPr/>
        </p:nvSpPr>
        <p:spPr bwMode="auto">
          <a:xfrm>
            <a:off x="4770494" y="4630224"/>
            <a:ext cx="437730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r>
              <a:rPr lang="en-GB" altLang="en-US" sz="2400" dirty="0"/>
              <a:t>An innovation project by ……</a:t>
            </a:r>
            <a:endParaRPr lang="ru-RU" altLang="en-US" sz="2400" dirty="0"/>
          </a:p>
        </p:txBody>
      </p:sp>
      <mc:AlternateContent xmlns:mc="http://schemas.openxmlformats.org/markup-compatibility/2006" xmlns:a14="http://schemas.microsoft.com/office/drawing/2010/main">
        <mc:Choice Requires="a14">
          <p:sp>
            <p:nvSpPr>
              <p:cNvPr id="23" name="Content Placeholder 4"/>
              <p:cNvSpPr>
                <a:spLocks noGrp="1"/>
              </p:cNvSpPr>
              <p:nvPr>
                <p:ph idx="1"/>
              </p:nvPr>
            </p:nvSpPr>
            <p:spPr>
              <a:xfrm>
                <a:off x="2073608" y="1159403"/>
                <a:ext cx="6997994" cy="1267239"/>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GB" sz="5400" b="0" i="1" dirty="0" smtClean="0">
                              <a:latin typeface="Cambria Math" panose="02040503050406030204" pitchFamily="18" charset="0"/>
                            </a:rPr>
                          </m:ctrlPr>
                        </m:sSubPr>
                        <m:e>
                          <m:r>
                            <a:rPr lang="en-GB" sz="5400" b="0" i="1" dirty="0" smtClean="0">
                              <a:latin typeface="Cambria Math" panose="02040503050406030204" pitchFamily="18" charset="0"/>
                            </a:rPr>
                            <m:t>𝑉</m:t>
                          </m:r>
                        </m:e>
                        <m:sub>
                          <m:r>
                            <a:rPr lang="en-GB" sz="5400" b="0" i="1" dirty="0" smtClean="0">
                              <a:latin typeface="Cambria Math" panose="02040503050406030204" pitchFamily="18" charset="0"/>
                            </a:rPr>
                            <m:t>𝑛</m:t>
                          </m:r>
                        </m:sub>
                      </m:sSub>
                      <m:r>
                        <a:rPr lang="en-GB" sz="5400" b="0" i="1" smtClean="0">
                          <a:solidFill>
                            <a:srgbClr val="096713"/>
                          </a:solidFill>
                          <a:latin typeface="Cambria Math" panose="02040503050406030204" pitchFamily="18" charset="0"/>
                        </a:rPr>
                        <m:t>=</m:t>
                      </m:r>
                      <m:rad>
                        <m:radPr>
                          <m:degHide m:val="on"/>
                          <m:ctrlPr>
                            <a:rPr lang="en-GB" sz="5400" b="0" i="1" smtClean="0">
                              <a:latin typeface="Cambria Math" panose="02040503050406030204" pitchFamily="18" charset="0"/>
                              <a:ea typeface="Cambria Math" panose="02040503050406030204" pitchFamily="18" charset="0"/>
                            </a:rPr>
                          </m:ctrlPr>
                        </m:radPr>
                        <m:deg/>
                        <m:e>
                          <m:r>
                            <a:rPr lang="en-GB" sz="5400" b="0" i="1" smtClean="0">
                              <a:latin typeface="Cambria Math" panose="02040503050406030204" pitchFamily="18" charset="0"/>
                              <a:ea typeface="Cambria Math" panose="02040503050406030204" pitchFamily="18" charset="0"/>
                            </a:rPr>
                            <m:t>4</m:t>
                          </m:r>
                          <m:r>
                            <a:rPr lang="en-GB" sz="5400" b="0" i="1" smtClean="0">
                              <a:latin typeface="Cambria Math" panose="02040503050406030204" pitchFamily="18" charset="0"/>
                              <a:ea typeface="Cambria Math" panose="02040503050406030204" pitchFamily="18" charset="0"/>
                            </a:rPr>
                            <m:t>𝑘𝑇𝑅</m:t>
                          </m:r>
                          <m:r>
                            <a:rPr lang="en-GB" sz="5400" b="0" i="1" smtClean="0">
                              <a:latin typeface="Cambria Math" panose="02040503050406030204" pitchFamily="18" charset="0"/>
                              <a:ea typeface="Cambria Math" panose="02040503050406030204" pitchFamily="18" charset="0"/>
                            </a:rPr>
                            <m:t>∆</m:t>
                          </m:r>
                          <m:r>
                            <a:rPr lang="en-GB" sz="5400" b="0" i="1" smtClean="0">
                              <a:latin typeface="Cambria Math" panose="02040503050406030204" pitchFamily="18" charset="0"/>
                              <a:ea typeface="Cambria Math" panose="02040503050406030204" pitchFamily="18" charset="0"/>
                            </a:rPr>
                            <m:t>𝑓</m:t>
                          </m:r>
                        </m:e>
                      </m:rad>
                    </m:oMath>
                  </m:oMathPara>
                </a14:m>
                <a:endParaRPr lang="en-GB" sz="5400" dirty="0"/>
              </a:p>
            </p:txBody>
          </p:sp>
        </mc:Choice>
        <mc:Fallback xmlns="">
          <p:sp>
            <p:nvSpPr>
              <p:cNvPr id="23" name="Content Placeholder 4"/>
              <p:cNvSpPr>
                <a:spLocks noGrp="1" noRot="1" noChangeAspect="1" noMove="1" noResize="1" noEditPoints="1" noAdjustHandles="1" noChangeArrowheads="1" noChangeShapeType="1" noTextEdit="1"/>
              </p:cNvSpPr>
              <p:nvPr>
                <p:ph idx="1"/>
              </p:nvPr>
            </p:nvSpPr>
            <p:spPr>
              <a:xfrm>
                <a:off x="2073608" y="1159403"/>
                <a:ext cx="6997994" cy="1267239"/>
              </a:xfrm>
              <a:blipFill rotWithShape="0">
                <a:blip r:embed="rId5"/>
                <a:stretch>
                  <a:fillRect/>
                </a:stretch>
              </a:blipFill>
            </p:spPr>
            <p:txBody>
              <a:bodyPr/>
              <a:lstStyle/>
              <a:p>
                <a:r>
                  <a:rPr lang="en-GB">
                    <a:noFill/>
                  </a:rPr>
                  <a:t> </a:t>
                </a:r>
              </a:p>
            </p:txBody>
          </p:sp>
        </mc:Fallback>
      </mc:AlternateContent>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The Johnson-Nyquist Equation</a:t>
            </a:r>
          </a:p>
        </p:txBody>
      </p:sp>
      <p:cxnSp>
        <p:nvCxnSpPr>
          <p:cNvPr id="4" name="Straight Connector 3"/>
          <p:cNvCxnSpPr/>
          <p:nvPr/>
        </p:nvCxnSpPr>
        <p:spPr bwMode="auto">
          <a:xfrm>
            <a:off x="3398168" y="1461542"/>
            <a:ext cx="360040" cy="0"/>
          </a:xfrm>
          <a:prstGeom prst="line">
            <a:avLst/>
          </a:prstGeom>
          <a:ln>
            <a:solidFill>
              <a:srgbClr val="096713"/>
            </a:solidFill>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199928" y="2322290"/>
                <a:ext cx="7163898" cy="4602029"/>
              </a:xfrm>
              <a:prstGeom prst="rect">
                <a:avLst/>
              </a:prstGeom>
              <a:noFill/>
            </p:spPr>
            <p:txBody>
              <a:bodyPr wrap="square" rtlCol="0">
                <a:spAutoFit/>
              </a:bodyPr>
              <a:lstStyle/>
              <a:p>
                <a:pPr marL="571500" indent="-571500" algn="l">
                  <a:buFont typeface="Arial" panose="020B0604020202020204" pitchFamily="34" charset="0"/>
                  <a:buChar char="•"/>
                </a:pPr>
                <a14:m>
                  <m:oMath xmlns:m="http://schemas.openxmlformats.org/officeDocument/2006/math">
                    <m:sSub>
                      <m:sSubPr>
                        <m:ctrlPr>
                          <a:rPr lang="en-GB" sz="3200" i="1" dirty="0" smtClean="0">
                            <a:solidFill>
                              <a:srgbClr val="096713"/>
                            </a:solidFill>
                            <a:latin typeface="Cambria Math" panose="02040503050406030204" pitchFamily="18" charset="0"/>
                          </a:rPr>
                        </m:ctrlPr>
                      </m:sSubPr>
                      <m:e>
                        <m:r>
                          <a:rPr lang="en-GB" sz="3200" i="1" dirty="0">
                            <a:solidFill>
                              <a:srgbClr val="096713"/>
                            </a:solidFill>
                            <a:latin typeface="Cambria Math" panose="02040503050406030204" pitchFamily="18" charset="0"/>
                          </a:rPr>
                          <m:t>𝑉</m:t>
                        </m:r>
                      </m:e>
                      <m:sub>
                        <m:r>
                          <a:rPr lang="en-GB" sz="3200" i="1" dirty="0">
                            <a:solidFill>
                              <a:srgbClr val="096713"/>
                            </a:solidFill>
                            <a:latin typeface="Cambria Math" panose="02040503050406030204" pitchFamily="18" charset="0"/>
                          </a:rPr>
                          <m:t>𝑛</m:t>
                        </m:r>
                      </m:sub>
                    </m:sSub>
                  </m:oMath>
                </a14:m>
                <a:r>
                  <a:rPr lang="en-GB" sz="3600" dirty="0">
                    <a:solidFill>
                      <a:srgbClr val="096713"/>
                    </a:solidFill>
                  </a:rPr>
                  <a:t> </a:t>
                </a:r>
                <a:r>
                  <a:rPr lang="en-GB" sz="2000" dirty="0">
                    <a:solidFill>
                      <a:srgbClr val="096713"/>
                    </a:solidFill>
                  </a:rPr>
                  <a:t>= the RMS voltage</a:t>
                </a:r>
              </a:p>
              <a:p>
                <a:pPr marL="571500" indent="-571500" algn="l">
                  <a:buFont typeface="Arial" panose="020B0604020202020204" pitchFamily="34" charset="0"/>
                  <a:buChar char="•"/>
                </a:pPr>
                <a14:m>
                  <m:oMath xmlns:m="http://schemas.openxmlformats.org/officeDocument/2006/math">
                    <m:r>
                      <a:rPr lang="en-GB" sz="3200" i="1">
                        <a:solidFill>
                          <a:srgbClr val="096713"/>
                        </a:solidFill>
                        <a:latin typeface="Cambria Math" panose="02040503050406030204" pitchFamily="18" charset="0"/>
                        <a:ea typeface="Cambria Math" panose="02040503050406030204" pitchFamily="18" charset="0"/>
                      </a:rPr>
                      <m:t>𝑘</m:t>
                    </m:r>
                  </m:oMath>
                </a14:m>
                <a:r>
                  <a:rPr lang="en-GB" sz="3600" dirty="0">
                    <a:solidFill>
                      <a:srgbClr val="096713"/>
                    </a:solidFill>
                  </a:rPr>
                  <a:t> </a:t>
                </a:r>
                <a:r>
                  <a:rPr lang="en-GB" dirty="0">
                    <a:solidFill>
                      <a:srgbClr val="096713"/>
                    </a:solidFill>
                  </a:rPr>
                  <a:t>= </a:t>
                </a:r>
                <a:r>
                  <a:rPr lang="en-GB" sz="2000" dirty="0" err="1">
                    <a:solidFill>
                      <a:srgbClr val="096713"/>
                    </a:solidFill>
                  </a:rPr>
                  <a:t>Botzmann’s</a:t>
                </a:r>
                <a:r>
                  <a:rPr lang="en-GB" sz="2000" dirty="0">
                    <a:solidFill>
                      <a:srgbClr val="096713"/>
                    </a:solidFill>
                  </a:rPr>
                  <a:t> constant</a:t>
                </a:r>
              </a:p>
              <a:p>
                <a:pPr marL="571500" indent="-571500" algn="l">
                  <a:buFont typeface="Arial" panose="020B0604020202020204" pitchFamily="34" charset="0"/>
                  <a:buChar char="•"/>
                </a:pPr>
                <a14:m>
                  <m:oMath xmlns:m="http://schemas.openxmlformats.org/officeDocument/2006/math">
                    <m:r>
                      <a:rPr lang="en-GB" sz="3200" i="1">
                        <a:solidFill>
                          <a:srgbClr val="096713"/>
                        </a:solidFill>
                        <a:latin typeface="Cambria Math" panose="02040503050406030204" pitchFamily="18" charset="0"/>
                        <a:ea typeface="Cambria Math" panose="02040503050406030204" pitchFamily="18" charset="0"/>
                      </a:rPr>
                      <m:t>𝑇</m:t>
                    </m:r>
                  </m:oMath>
                </a14:m>
                <a:r>
                  <a:rPr lang="en-GB" dirty="0">
                    <a:solidFill>
                      <a:srgbClr val="096713"/>
                    </a:solidFill>
                  </a:rPr>
                  <a:t> = </a:t>
                </a:r>
                <a:r>
                  <a:rPr lang="en-GB" sz="2000" dirty="0">
                    <a:solidFill>
                      <a:srgbClr val="096713"/>
                    </a:solidFill>
                  </a:rPr>
                  <a:t>the thermodynamic temperature of the resistor</a:t>
                </a:r>
              </a:p>
              <a:p>
                <a:pPr marL="571500" indent="-571500" algn="l">
                  <a:buFont typeface="Arial" panose="020B0604020202020204" pitchFamily="34" charset="0"/>
                  <a:buChar char="•"/>
                </a:pPr>
                <a14:m>
                  <m:oMath xmlns:m="http://schemas.openxmlformats.org/officeDocument/2006/math">
                    <m:r>
                      <a:rPr lang="en-GB" sz="3200" b="0" i="1" smtClean="0">
                        <a:solidFill>
                          <a:srgbClr val="096713"/>
                        </a:solidFill>
                        <a:latin typeface="Cambria Math" panose="02040503050406030204" pitchFamily="18" charset="0"/>
                        <a:ea typeface="Cambria Math" panose="02040503050406030204" pitchFamily="18" charset="0"/>
                      </a:rPr>
                      <m:t>𝑅</m:t>
                    </m:r>
                  </m:oMath>
                </a14:m>
                <a:r>
                  <a:rPr lang="en-GB" sz="2000" dirty="0">
                    <a:solidFill>
                      <a:srgbClr val="096713"/>
                    </a:solidFill>
                  </a:rPr>
                  <a:t> = the resistance of the resistor</a:t>
                </a:r>
              </a:p>
              <a:p>
                <a:pPr marL="571500" indent="-571500" algn="l">
                  <a:buFont typeface="Arial" panose="020B0604020202020204" pitchFamily="34" charset="0"/>
                  <a:buChar char="•"/>
                </a:pPr>
                <a14:m>
                  <m:oMath xmlns:m="http://schemas.openxmlformats.org/officeDocument/2006/math">
                    <m:r>
                      <a:rPr lang="en-GB" sz="3200" i="1">
                        <a:solidFill>
                          <a:srgbClr val="096713"/>
                        </a:solidFill>
                        <a:latin typeface="Cambria Math" panose="02040503050406030204" pitchFamily="18" charset="0"/>
                        <a:ea typeface="Cambria Math" panose="02040503050406030204" pitchFamily="18" charset="0"/>
                      </a:rPr>
                      <m:t>∆</m:t>
                    </m:r>
                    <m:r>
                      <a:rPr lang="en-GB" sz="3200" i="1">
                        <a:solidFill>
                          <a:srgbClr val="096713"/>
                        </a:solidFill>
                        <a:latin typeface="Cambria Math" panose="02040503050406030204" pitchFamily="18" charset="0"/>
                        <a:ea typeface="Cambria Math" panose="02040503050406030204" pitchFamily="18" charset="0"/>
                      </a:rPr>
                      <m:t>𝑓</m:t>
                    </m:r>
                  </m:oMath>
                </a14:m>
                <a:r>
                  <a:rPr lang="en-GB" sz="2000" dirty="0">
                    <a:solidFill>
                      <a:srgbClr val="096713"/>
                    </a:solidFill>
                  </a:rPr>
                  <a:t>= the measurement bandwidth</a:t>
                </a:r>
              </a:p>
              <a:p>
                <a:pPr marL="571500" indent="-571500" algn="l">
                  <a:buFont typeface="Arial" panose="020B0604020202020204" pitchFamily="34" charset="0"/>
                  <a:buChar char="•"/>
                </a:pPr>
                <a:endParaRPr lang="en-GB" sz="800" dirty="0">
                  <a:solidFill>
                    <a:srgbClr val="096713"/>
                  </a:solidFill>
                </a:endParaRPr>
              </a:p>
              <a:p>
                <a:pPr algn="l"/>
                <a:r>
                  <a:rPr lang="en-GB" sz="2000" i="1" dirty="0">
                    <a:solidFill>
                      <a:srgbClr val="FF0000"/>
                    </a:solidFill>
                  </a:rPr>
                  <a:t>Problems:</a:t>
                </a:r>
              </a:p>
              <a:p>
                <a:pPr marL="571500" indent="-571500" algn="l">
                  <a:buFont typeface="Arial" panose="020B0604020202020204" pitchFamily="34" charset="0"/>
                  <a:buChar char="•"/>
                </a:pPr>
                <a14:m>
                  <m:oMath xmlns:m="http://schemas.openxmlformats.org/officeDocument/2006/math">
                    <m:sSub>
                      <m:sSubPr>
                        <m:ctrlPr>
                          <a:rPr lang="en-GB" sz="3200" i="1" dirty="0" smtClean="0">
                            <a:solidFill>
                              <a:srgbClr val="FF0000"/>
                            </a:solidFill>
                            <a:latin typeface="Cambria Math" panose="02040503050406030204" pitchFamily="18" charset="0"/>
                          </a:rPr>
                        </m:ctrlPr>
                      </m:sSubPr>
                      <m:e>
                        <m:r>
                          <a:rPr lang="en-GB" sz="3200" i="1" dirty="0">
                            <a:solidFill>
                              <a:srgbClr val="FF0000"/>
                            </a:solidFill>
                            <a:latin typeface="Cambria Math" panose="02040503050406030204" pitchFamily="18" charset="0"/>
                          </a:rPr>
                          <m:t>𝑉</m:t>
                        </m:r>
                      </m:e>
                      <m:sub>
                        <m:r>
                          <a:rPr lang="en-GB" sz="3200" i="1" dirty="0">
                            <a:solidFill>
                              <a:srgbClr val="FF0000"/>
                            </a:solidFill>
                            <a:latin typeface="Cambria Math" panose="02040503050406030204" pitchFamily="18" charset="0"/>
                          </a:rPr>
                          <m:t>𝑛</m:t>
                        </m:r>
                      </m:sub>
                    </m:sSub>
                  </m:oMath>
                </a14:m>
                <a:r>
                  <a:rPr lang="en-GB" sz="2000" dirty="0">
                    <a:solidFill>
                      <a:srgbClr val="FF0000"/>
                    </a:solidFill>
                  </a:rPr>
                  <a:t> extremely small (at limits of measurement)</a:t>
                </a:r>
              </a:p>
              <a:p>
                <a:pPr marL="571500" indent="-571500" algn="l">
                  <a:lnSpc>
                    <a:spcPct val="150000"/>
                  </a:lnSpc>
                  <a:buFont typeface="Arial" panose="020B0604020202020204" pitchFamily="34" charset="0"/>
                  <a:buChar char="•"/>
                </a:pPr>
                <a14:m>
                  <m:oMath xmlns:m="http://schemas.openxmlformats.org/officeDocument/2006/math">
                    <m:r>
                      <a:rPr lang="en-GB" sz="3200" i="1" smtClean="0">
                        <a:solidFill>
                          <a:srgbClr val="FF0000"/>
                        </a:solidFill>
                        <a:latin typeface="Cambria Math" panose="02040503050406030204" pitchFamily="18" charset="0"/>
                        <a:ea typeface="Cambria Math" panose="02040503050406030204" pitchFamily="18" charset="0"/>
                      </a:rPr>
                      <m:t>∆</m:t>
                    </m:r>
                    <m:r>
                      <a:rPr lang="en-GB" sz="3200" i="1" smtClean="0">
                        <a:solidFill>
                          <a:srgbClr val="FF0000"/>
                        </a:solidFill>
                        <a:latin typeface="Cambria Math" panose="02040503050406030204" pitchFamily="18" charset="0"/>
                        <a:ea typeface="Cambria Math" panose="02040503050406030204" pitchFamily="18" charset="0"/>
                      </a:rPr>
                      <m:t>𝑓</m:t>
                    </m:r>
                  </m:oMath>
                </a14:m>
                <a:r>
                  <a:rPr lang="en-GB" sz="3200" dirty="0">
                    <a:solidFill>
                      <a:srgbClr val="FF0000"/>
                    </a:solidFill>
                    <a:sym typeface="Symbol" panose="05050102010706020507" pitchFamily="18" charset="2"/>
                  </a:rPr>
                  <a:t> </a:t>
                </a:r>
                <a:r>
                  <a:rPr lang="en-GB" sz="2000" dirty="0">
                    <a:solidFill>
                      <a:srgbClr val="FF0000"/>
                    </a:solidFill>
                    <a:sym typeface="Symbol" panose="05050102010706020507" pitchFamily="18" charset="2"/>
                  </a:rPr>
                  <a:t>hard to define/determine</a:t>
                </a:r>
                <a:endParaRPr lang="en-GB" sz="2000" dirty="0">
                  <a:solidFill>
                    <a:srgbClr val="FF0000"/>
                  </a:solidFill>
                </a:endParaRPr>
              </a:p>
              <a:p>
                <a:pPr algn="l"/>
                <a:endParaRPr lang="en-GB"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199928" y="2322290"/>
                <a:ext cx="7163898" cy="4602029"/>
              </a:xfrm>
              <a:prstGeom prst="rect">
                <a:avLst/>
              </a:prstGeom>
              <a:blipFill rotWithShape="0">
                <a:blip r:embed="rId6"/>
                <a:stretch>
                  <a:fillRect l="-936"/>
                </a:stretch>
              </a:blipFill>
            </p:spPr>
            <p:txBody>
              <a:bodyPr/>
              <a:lstStyle/>
              <a:p>
                <a:r>
                  <a:rPr lang="en-GB">
                    <a:noFill/>
                  </a:rPr>
                  <a:t> </a:t>
                </a:r>
              </a:p>
            </p:txBody>
          </p:sp>
        </mc:Fallback>
      </mc:AlternateContent>
      <p:sp>
        <p:nvSpPr>
          <p:cNvPr id="25" name="Oval 58"/>
          <p:cNvSpPr>
            <a:spLocks noChangeArrowheads="1"/>
          </p:cNvSpPr>
          <p:nvPr/>
        </p:nvSpPr>
        <p:spPr bwMode="auto">
          <a:xfrm>
            <a:off x="2237466" y="2514756"/>
            <a:ext cx="246991" cy="26555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Oval 59"/>
          <p:cNvSpPr>
            <a:spLocks noChangeArrowheads="1"/>
          </p:cNvSpPr>
          <p:nvPr/>
        </p:nvSpPr>
        <p:spPr bwMode="auto">
          <a:xfrm flipH="1">
            <a:off x="2265795" y="2522699"/>
            <a:ext cx="193197" cy="155585"/>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27" name="AutoShape 60"/>
          <p:cNvSpPr>
            <a:spLocks noChangeArrowheads="1"/>
          </p:cNvSpPr>
          <p:nvPr/>
        </p:nvSpPr>
        <p:spPr bwMode="gray">
          <a:xfrm>
            <a:off x="2183491" y="2483005"/>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8" name="Oval 58"/>
          <p:cNvSpPr>
            <a:spLocks noChangeArrowheads="1"/>
          </p:cNvSpPr>
          <p:nvPr/>
        </p:nvSpPr>
        <p:spPr bwMode="auto">
          <a:xfrm>
            <a:off x="2231560" y="3034932"/>
            <a:ext cx="246991" cy="26555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Oval 59"/>
          <p:cNvSpPr>
            <a:spLocks noChangeArrowheads="1"/>
          </p:cNvSpPr>
          <p:nvPr/>
        </p:nvSpPr>
        <p:spPr bwMode="auto">
          <a:xfrm flipH="1">
            <a:off x="2259889" y="3042875"/>
            <a:ext cx="193197" cy="155585"/>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31" name="AutoShape 60"/>
          <p:cNvSpPr>
            <a:spLocks noChangeArrowheads="1"/>
          </p:cNvSpPr>
          <p:nvPr/>
        </p:nvSpPr>
        <p:spPr bwMode="gray">
          <a:xfrm>
            <a:off x="2177585" y="3003181"/>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32" name="Oval 58"/>
          <p:cNvSpPr>
            <a:spLocks noChangeArrowheads="1"/>
          </p:cNvSpPr>
          <p:nvPr/>
        </p:nvSpPr>
        <p:spPr bwMode="auto">
          <a:xfrm>
            <a:off x="2231560" y="3546333"/>
            <a:ext cx="246991" cy="26555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 name="Oval 59"/>
          <p:cNvSpPr>
            <a:spLocks noChangeArrowheads="1"/>
          </p:cNvSpPr>
          <p:nvPr/>
        </p:nvSpPr>
        <p:spPr bwMode="auto">
          <a:xfrm flipH="1">
            <a:off x="2259889" y="3554276"/>
            <a:ext cx="193197" cy="155585"/>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34" name="AutoShape 60"/>
          <p:cNvSpPr>
            <a:spLocks noChangeArrowheads="1"/>
          </p:cNvSpPr>
          <p:nvPr/>
        </p:nvSpPr>
        <p:spPr bwMode="gray">
          <a:xfrm>
            <a:off x="2177585" y="3514582"/>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35" name="Oval 58"/>
          <p:cNvSpPr>
            <a:spLocks noChangeArrowheads="1"/>
          </p:cNvSpPr>
          <p:nvPr/>
        </p:nvSpPr>
        <p:spPr bwMode="auto">
          <a:xfrm>
            <a:off x="2231560" y="4021404"/>
            <a:ext cx="246991" cy="26555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 name="Oval 59"/>
          <p:cNvSpPr>
            <a:spLocks noChangeArrowheads="1"/>
          </p:cNvSpPr>
          <p:nvPr/>
        </p:nvSpPr>
        <p:spPr bwMode="auto">
          <a:xfrm flipH="1">
            <a:off x="2259889" y="4029347"/>
            <a:ext cx="193197" cy="155585"/>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37" name="AutoShape 60"/>
          <p:cNvSpPr>
            <a:spLocks noChangeArrowheads="1"/>
          </p:cNvSpPr>
          <p:nvPr/>
        </p:nvSpPr>
        <p:spPr bwMode="gray">
          <a:xfrm>
            <a:off x="2177585" y="3989653"/>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38" name="Oval 58"/>
          <p:cNvSpPr>
            <a:spLocks noChangeArrowheads="1"/>
          </p:cNvSpPr>
          <p:nvPr/>
        </p:nvSpPr>
        <p:spPr bwMode="auto">
          <a:xfrm>
            <a:off x="2232548" y="4503496"/>
            <a:ext cx="246991" cy="26555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Oval 59"/>
          <p:cNvSpPr>
            <a:spLocks noChangeArrowheads="1"/>
          </p:cNvSpPr>
          <p:nvPr/>
        </p:nvSpPr>
        <p:spPr bwMode="auto">
          <a:xfrm flipH="1">
            <a:off x="2260877" y="4511439"/>
            <a:ext cx="193197" cy="155585"/>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40" name="AutoShape 60"/>
          <p:cNvSpPr>
            <a:spLocks noChangeArrowheads="1"/>
          </p:cNvSpPr>
          <p:nvPr/>
        </p:nvSpPr>
        <p:spPr bwMode="gray">
          <a:xfrm>
            <a:off x="2178573" y="4471745"/>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43" name="AutoShape 60"/>
          <p:cNvSpPr>
            <a:spLocks noChangeArrowheads="1"/>
          </p:cNvSpPr>
          <p:nvPr/>
        </p:nvSpPr>
        <p:spPr bwMode="gray">
          <a:xfrm>
            <a:off x="2177585" y="4954670"/>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cxnSp>
        <p:nvCxnSpPr>
          <p:cNvPr id="5" name="Straight Connector 4"/>
          <p:cNvCxnSpPr/>
          <p:nvPr/>
        </p:nvCxnSpPr>
        <p:spPr bwMode="auto">
          <a:xfrm>
            <a:off x="2920008" y="2913832"/>
            <a:ext cx="164777" cy="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920008" y="2913832"/>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58"/>
          <p:cNvSpPr>
            <a:spLocks noChangeArrowheads="1"/>
          </p:cNvSpPr>
          <p:nvPr/>
        </p:nvSpPr>
        <p:spPr bwMode="auto">
          <a:xfrm>
            <a:off x="2231560" y="5454042"/>
            <a:ext cx="246991" cy="265554"/>
          </a:xfrm>
          <a:prstGeom prst="ellipse">
            <a:avLst/>
          </a:prstGeom>
          <a:solidFill>
            <a:srgbClr val="FF0000"/>
          </a:solidFill>
          <a:ln>
            <a:noFill/>
          </a:ln>
          <a:effectLst/>
        </p:spPr>
        <p:txBody>
          <a:bodyPr wrap="none" anchor="ctr"/>
          <a:lstStyle/>
          <a:p>
            <a:endParaRPr lang="en-GB"/>
          </a:p>
        </p:txBody>
      </p:sp>
      <p:sp>
        <p:nvSpPr>
          <p:cNvPr id="44" name="Oval 59"/>
          <p:cNvSpPr>
            <a:spLocks noChangeArrowheads="1"/>
          </p:cNvSpPr>
          <p:nvPr/>
        </p:nvSpPr>
        <p:spPr bwMode="auto">
          <a:xfrm flipH="1">
            <a:off x="2259889" y="5461985"/>
            <a:ext cx="193197" cy="155585"/>
          </a:xfrm>
          <a:prstGeom prst="ellipse">
            <a:avLst/>
          </a:prstGeom>
          <a:gradFill rotWithShape="1">
            <a:gsLst>
              <a:gs pos="0">
                <a:schemeClr val="accent1">
                  <a:gamma/>
                  <a:tint val="0"/>
                  <a:invGamma/>
                </a:schemeClr>
              </a:gs>
              <a:gs pos="100000">
                <a:srgbClr val="FF0000"/>
              </a:gs>
            </a:gsLst>
            <a:lin ang="5400000" scaled="1"/>
          </a:gradFill>
          <a:ln>
            <a:noFill/>
          </a:ln>
          <a:effectLst/>
        </p:spPr>
        <p:txBody>
          <a:bodyPr wrap="none" anchor="ctr"/>
          <a:lstStyle/>
          <a:p>
            <a:endParaRPr lang="ru-RU" altLang="en-US" sz="2000" b="1">
              <a:solidFill>
                <a:schemeClr val="bg1"/>
              </a:solidFill>
            </a:endParaRPr>
          </a:p>
        </p:txBody>
      </p:sp>
      <p:sp>
        <p:nvSpPr>
          <p:cNvPr id="45" name="AutoShape 60"/>
          <p:cNvSpPr>
            <a:spLocks noChangeArrowheads="1"/>
          </p:cNvSpPr>
          <p:nvPr/>
        </p:nvSpPr>
        <p:spPr bwMode="gray">
          <a:xfrm>
            <a:off x="2177585" y="5422291"/>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46" name="Oval 58"/>
          <p:cNvSpPr>
            <a:spLocks noChangeArrowheads="1"/>
          </p:cNvSpPr>
          <p:nvPr/>
        </p:nvSpPr>
        <p:spPr bwMode="auto">
          <a:xfrm>
            <a:off x="2229318" y="6097890"/>
            <a:ext cx="246991" cy="265554"/>
          </a:xfrm>
          <a:prstGeom prst="ellipse">
            <a:avLst/>
          </a:prstGeom>
          <a:solidFill>
            <a:srgbClr val="FF0000"/>
          </a:solidFill>
          <a:ln>
            <a:noFill/>
          </a:ln>
          <a:effectLst/>
        </p:spPr>
        <p:txBody>
          <a:bodyPr wrap="none" anchor="ctr"/>
          <a:lstStyle/>
          <a:p>
            <a:endParaRPr lang="en-GB"/>
          </a:p>
        </p:txBody>
      </p:sp>
      <p:sp>
        <p:nvSpPr>
          <p:cNvPr id="47" name="Oval 59"/>
          <p:cNvSpPr>
            <a:spLocks noChangeArrowheads="1"/>
          </p:cNvSpPr>
          <p:nvPr/>
        </p:nvSpPr>
        <p:spPr bwMode="auto">
          <a:xfrm flipH="1">
            <a:off x="2257647" y="6105833"/>
            <a:ext cx="193197" cy="155585"/>
          </a:xfrm>
          <a:prstGeom prst="ellipse">
            <a:avLst/>
          </a:prstGeom>
          <a:gradFill rotWithShape="1">
            <a:gsLst>
              <a:gs pos="0">
                <a:schemeClr val="accent1">
                  <a:gamma/>
                  <a:tint val="0"/>
                  <a:invGamma/>
                </a:schemeClr>
              </a:gs>
              <a:gs pos="100000">
                <a:srgbClr val="FF0000"/>
              </a:gs>
            </a:gsLst>
            <a:lin ang="5400000" scaled="1"/>
          </a:gradFill>
          <a:ln>
            <a:noFill/>
          </a:ln>
          <a:effectLst/>
        </p:spPr>
        <p:txBody>
          <a:bodyPr wrap="none" anchor="ctr"/>
          <a:lstStyle/>
          <a:p>
            <a:endParaRPr lang="ru-RU" altLang="en-US" sz="2000" b="1">
              <a:solidFill>
                <a:schemeClr val="bg1"/>
              </a:solidFill>
            </a:endParaRPr>
          </a:p>
        </p:txBody>
      </p:sp>
      <p:sp>
        <p:nvSpPr>
          <p:cNvPr id="48" name="AutoShape 60"/>
          <p:cNvSpPr>
            <a:spLocks noChangeArrowheads="1"/>
          </p:cNvSpPr>
          <p:nvPr/>
        </p:nvSpPr>
        <p:spPr bwMode="gray">
          <a:xfrm>
            <a:off x="2175343" y="6066139"/>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cxnSp>
        <p:nvCxnSpPr>
          <p:cNvPr id="41" name="Straight Connector 40"/>
          <p:cNvCxnSpPr/>
          <p:nvPr/>
        </p:nvCxnSpPr>
        <p:spPr bwMode="auto">
          <a:xfrm flipV="1">
            <a:off x="2868149" y="2504944"/>
            <a:ext cx="233928" cy="3476"/>
          </a:xfrm>
          <a:prstGeom prst="line">
            <a:avLst/>
          </a:prstGeom>
          <a:ln>
            <a:solidFill>
              <a:srgbClr val="096713"/>
            </a:solidFill>
          </a:ln>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bwMode="auto">
          <a:xfrm flipV="1">
            <a:off x="2885432" y="5404320"/>
            <a:ext cx="233928" cy="3476"/>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81036467"/>
      </p:ext>
    </p:extLst>
  </p:cSld>
  <p:clrMapOvr>
    <a:masterClrMapping/>
  </p:clrMapOvr>
  <mc:AlternateContent xmlns:mc="http://schemas.openxmlformats.org/markup-compatibility/2006" xmlns:p14="http://schemas.microsoft.com/office/powerpoint/2010/main">
    <mc:Choice Requires="p14">
      <p:transition spd="slow" p14:dur="2000" advTm="3453"/>
    </mc:Choice>
    <mc:Fallback xmlns="">
      <p:transition spd="slow" advTm="345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13" name="Rectangle 4"/>
          <p:cNvSpPr txBox="1">
            <a:spLocks noChangeArrowheads="1"/>
          </p:cNvSpPr>
          <p:nvPr/>
        </p:nvSpPr>
        <p:spPr bwMode="auto">
          <a:xfrm>
            <a:off x="4770494" y="4630224"/>
            <a:ext cx="437730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r>
              <a:rPr lang="en-GB" altLang="en-US" sz="2400" dirty="0"/>
              <a:t>An innovation project by ……</a:t>
            </a:r>
            <a:endParaRPr lang="ru-RU" altLang="en-US" sz="2400" dirty="0"/>
          </a:p>
        </p:txBody>
      </p:sp>
      <mc:AlternateContent xmlns:mc="http://schemas.openxmlformats.org/markup-compatibility/2006" xmlns:a14="http://schemas.microsoft.com/office/drawing/2010/main">
        <mc:Choice Requires="a14">
          <p:sp>
            <p:nvSpPr>
              <p:cNvPr id="23" name="Content Placeholder 4"/>
              <p:cNvSpPr>
                <a:spLocks noGrp="1"/>
              </p:cNvSpPr>
              <p:nvPr>
                <p:ph idx="1"/>
              </p:nvPr>
            </p:nvSpPr>
            <p:spPr>
              <a:xfrm>
                <a:off x="2073608" y="1159403"/>
                <a:ext cx="6997994" cy="1267239"/>
              </a:xfrm>
            </p:spPr>
            <p:txBody>
              <a:bodyPr/>
              <a:lstStyle/>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𝑇</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r>
                            <a:rPr lang="en-GB" i="1">
                              <a:latin typeface="Cambria Math" panose="02040503050406030204" pitchFamily="18" charset="0"/>
                            </a:rPr>
                            <m:t>𝑘</m:t>
                          </m:r>
                        </m:den>
                      </m:f>
                      <m:r>
                        <a:rPr lang="en-GB" i="1">
                          <a:latin typeface="Cambria Math" panose="02040503050406030204" pitchFamily="18" charset="0"/>
                        </a:rPr>
                        <m:t>   </m:t>
                      </m:r>
                      <m:d>
                        <m:dPr>
                          <m:begChr m:val="{"/>
                          <m:endChr m:val="}"/>
                          <m:ctrlPr>
                            <a:rPr lang="en-GB" i="1">
                              <a:latin typeface="Cambria Math" panose="02040503050406030204" pitchFamily="18" charset="0"/>
                            </a:rPr>
                          </m:ctrlPr>
                        </m:dPr>
                        <m:e>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rPr>
                                        <m:t>𝑉</m:t>
                                      </m:r>
                                    </m:e>
                                    <m:sub>
                                      <m:r>
                                        <a:rPr lang="en-GB" i="1">
                                          <a:latin typeface="Cambria Math" panose="02040503050406030204" pitchFamily="18" charset="0"/>
                                        </a:rPr>
                                        <m:t>𝑛</m:t>
                                      </m:r>
                                    </m:sub>
                                    <m:sup>
                                      <m:r>
                                        <a:rPr lang="en-GB" i="1">
                                          <a:latin typeface="Cambria Math" panose="02040503050406030204" pitchFamily="18" charset="0"/>
                                        </a:rPr>
                                        <m:t>2</m:t>
                                      </m:r>
                                    </m:sup>
                                  </m:sSubSup>
                                </m:num>
                                <m:den>
                                  <m:r>
                                    <a:rPr lang="en-GB" i="1">
                                      <a:latin typeface="Cambria Math" panose="02040503050406030204" pitchFamily="18" charset="0"/>
                                    </a:rPr>
                                    <m:t>𝑅</m:t>
                                  </m:r>
                                </m:den>
                              </m:f>
                            </m:num>
                            <m:den>
                              <m:r>
                                <a:rPr lang="en-GB" i="1">
                                  <a:latin typeface="Cambria Math" panose="02040503050406030204" pitchFamily="18" charset="0"/>
                                </a:rPr>
                                <m:t>∆</m:t>
                              </m:r>
                              <m:r>
                                <a:rPr lang="en-GB" i="1">
                                  <a:latin typeface="Cambria Math" panose="02040503050406030204" pitchFamily="18" charset="0"/>
                                </a:rPr>
                                <m:t>𝑓</m:t>
                              </m:r>
                            </m:den>
                          </m:f>
                        </m:e>
                      </m:d>
                    </m:oMath>
                  </m:oMathPara>
                </a14:m>
                <a:endParaRPr lang="en-GB" sz="5400" dirty="0"/>
              </a:p>
            </p:txBody>
          </p:sp>
        </mc:Choice>
        <mc:Fallback xmlns="">
          <p:sp>
            <p:nvSpPr>
              <p:cNvPr id="23" name="Content Placeholder 4"/>
              <p:cNvSpPr>
                <a:spLocks noGrp="1" noRot="1" noChangeAspect="1" noMove="1" noResize="1" noEditPoints="1" noAdjustHandles="1" noChangeArrowheads="1" noChangeShapeType="1" noTextEdit="1"/>
              </p:cNvSpPr>
              <p:nvPr>
                <p:ph idx="1"/>
              </p:nvPr>
            </p:nvSpPr>
            <p:spPr>
              <a:xfrm>
                <a:off x="2073608" y="1159403"/>
                <a:ext cx="6997994" cy="1267239"/>
              </a:xfrm>
              <a:blipFill rotWithShape="0">
                <a:blip r:embed="rId5"/>
                <a:stretch>
                  <a:fillRect/>
                </a:stretch>
              </a:blipFill>
            </p:spPr>
            <p:txBody>
              <a:bodyPr/>
              <a:lstStyle/>
              <a:p>
                <a:r>
                  <a:rPr lang="en-GB">
                    <a:noFill/>
                  </a:rPr>
                  <a:t> </a:t>
                </a:r>
              </a:p>
            </p:txBody>
          </p:sp>
        </mc:Fallback>
      </mc:AlternateContent>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The Johnson-Nyquist Equation</a:t>
            </a:r>
          </a:p>
        </p:txBody>
      </p:sp>
      <p:cxnSp>
        <p:nvCxnSpPr>
          <p:cNvPr id="4" name="Straight Connector 3"/>
          <p:cNvCxnSpPr/>
          <p:nvPr/>
        </p:nvCxnSpPr>
        <p:spPr bwMode="auto">
          <a:xfrm flipV="1">
            <a:off x="5778252" y="1280032"/>
            <a:ext cx="233928" cy="3476"/>
          </a:xfrm>
          <a:prstGeom prst="line">
            <a:avLst/>
          </a:prstGeom>
          <a:ln>
            <a:solidFill>
              <a:srgbClr val="096713"/>
            </a:solidFill>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2199928" y="2322290"/>
                <a:ext cx="7163898" cy="4602029"/>
              </a:xfrm>
              <a:prstGeom prst="rect">
                <a:avLst/>
              </a:prstGeom>
              <a:noFill/>
            </p:spPr>
            <p:txBody>
              <a:bodyPr wrap="square" rtlCol="0">
                <a:spAutoFit/>
              </a:bodyPr>
              <a:lstStyle/>
              <a:p>
                <a:pPr marL="571500" indent="-571500" algn="l">
                  <a:buFont typeface="Arial" panose="020B0604020202020204" pitchFamily="34" charset="0"/>
                  <a:buChar char="•"/>
                </a:pPr>
                <a14:m>
                  <m:oMath xmlns:m="http://schemas.openxmlformats.org/officeDocument/2006/math">
                    <m:sSub>
                      <m:sSubPr>
                        <m:ctrlPr>
                          <a:rPr lang="en-GB" sz="3200" i="1" dirty="0" smtClean="0">
                            <a:solidFill>
                              <a:srgbClr val="096713"/>
                            </a:solidFill>
                            <a:latin typeface="Cambria Math" panose="02040503050406030204" pitchFamily="18" charset="0"/>
                          </a:rPr>
                        </m:ctrlPr>
                      </m:sSubPr>
                      <m:e>
                        <m:r>
                          <a:rPr lang="en-GB" sz="3200" i="1" dirty="0">
                            <a:solidFill>
                              <a:srgbClr val="096713"/>
                            </a:solidFill>
                            <a:latin typeface="Cambria Math" panose="02040503050406030204" pitchFamily="18" charset="0"/>
                          </a:rPr>
                          <m:t>𝑉</m:t>
                        </m:r>
                      </m:e>
                      <m:sub>
                        <m:r>
                          <a:rPr lang="en-GB" sz="3200" i="1" dirty="0">
                            <a:solidFill>
                              <a:srgbClr val="096713"/>
                            </a:solidFill>
                            <a:latin typeface="Cambria Math" panose="02040503050406030204" pitchFamily="18" charset="0"/>
                          </a:rPr>
                          <m:t>𝑛</m:t>
                        </m:r>
                      </m:sub>
                    </m:sSub>
                  </m:oMath>
                </a14:m>
                <a:r>
                  <a:rPr lang="en-GB" sz="3600" dirty="0">
                    <a:solidFill>
                      <a:srgbClr val="096713"/>
                    </a:solidFill>
                  </a:rPr>
                  <a:t> </a:t>
                </a:r>
                <a:r>
                  <a:rPr lang="en-GB" sz="2000" dirty="0">
                    <a:solidFill>
                      <a:srgbClr val="096713"/>
                    </a:solidFill>
                  </a:rPr>
                  <a:t>= the RMS voltage</a:t>
                </a:r>
              </a:p>
              <a:p>
                <a:pPr marL="571500" indent="-571500" algn="l">
                  <a:buFont typeface="Arial" panose="020B0604020202020204" pitchFamily="34" charset="0"/>
                  <a:buChar char="•"/>
                </a:pPr>
                <a14:m>
                  <m:oMath xmlns:m="http://schemas.openxmlformats.org/officeDocument/2006/math">
                    <m:r>
                      <a:rPr lang="en-GB" sz="3200" i="1">
                        <a:solidFill>
                          <a:srgbClr val="096713"/>
                        </a:solidFill>
                        <a:latin typeface="Cambria Math" panose="02040503050406030204" pitchFamily="18" charset="0"/>
                        <a:ea typeface="Cambria Math" panose="02040503050406030204" pitchFamily="18" charset="0"/>
                      </a:rPr>
                      <m:t>𝑘</m:t>
                    </m:r>
                  </m:oMath>
                </a14:m>
                <a:r>
                  <a:rPr lang="en-GB" sz="3600" dirty="0">
                    <a:solidFill>
                      <a:srgbClr val="096713"/>
                    </a:solidFill>
                  </a:rPr>
                  <a:t> </a:t>
                </a:r>
                <a:r>
                  <a:rPr lang="en-GB" dirty="0">
                    <a:solidFill>
                      <a:srgbClr val="096713"/>
                    </a:solidFill>
                  </a:rPr>
                  <a:t>= </a:t>
                </a:r>
                <a:r>
                  <a:rPr lang="en-GB" sz="2000" dirty="0" err="1">
                    <a:solidFill>
                      <a:srgbClr val="096713"/>
                    </a:solidFill>
                  </a:rPr>
                  <a:t>Botzmann’s</a:t>
                </a:r>
                <a:r>
                  <a:rPr lang="en-GB" sz="2000" dirty="0">
                    <a:solidFill>
                      <a:srgbClr val="096713"/>
                    </a:solidFill>
                  </a:rPr>
                  <a:t> constant</a:t>
                </a:r>
              </a:p>
              <a:p>
                <a:pPr marL="571500" indent="-571500" algn="l">
                  <a:buFont typeface="Arial" panose="020B0604020202020204" pitchFamily="34" charset="0"/>
                  <a:buChar char="•"/>
                </a:pPr>
                <a14:m>
                  <m:oMath xmlns:m="http://schemas.openxmlformats.org/officeDocument/2006/math">
                    <m:r>
                      <a:rPr lang="en-GB" sz="3200" i="1">
                        <a:solidFill>
                          <a:srgbClr val="096713"/>
                        </a:solidFill>
                        <a:latin typeface="Cambria Math" panose="02040503050406030204" pitchFamily="18" charset="0"/>
                        <a:ea typeface="Cambria Math" panose="02040503050406030204" pitchFamily="18" charset="0"/>
                      </a:rPr>
                      <m:t>𝑇</m:t>
                    </m:r>
                  </m:oMath>
                </a14:m>
                <a:r>
                  <a:rPr lang="en-GB" dirty="0">
                    <a:solidFill>
                      <a:srgbClr val="096713"/>
                    </a:solidFill>
                  </a:rPr>
                  <a:t> = </a:t>
                </a:r>
                <a:r>
                  <a:rPr lang="en-GB" sz="2000" dirty="0">
                    <a:solidFill>
                      <a:srgbClr val="096713"/>
                    </a:solidFill>
                  </a:rPr>
                  <a:t>the thermodynamic temperature of the resistor</a:t>
                </a:r>
              </a:p>
              <a:p>
                <a:pPr marL="571500" indent="-571500" algn="l">
                  <a:buFont typeface="Arial" panose="020B0604020202020204" pitchFamily="34" charset="0"/>
                  <a:buChar char="•"/>
                </a:pPr>
                <a14:m>
                  <m:oMath xmlns:m="http://schemas.openxmlformats.org/officeDocument/2006/math">
                    <m:r>
                      <a:rPr lang="en-GB" sz="3200" b="0" i="1" smtClean="0">
                        <a:solidFill>
                          <a:srgbClr val="096713"/>
                        </a:solidFill>
                        <a:latin typeface="Cambria Math" panose="02040503050406030204" pitchFamily="18" charset="0"/>
                        <a:ea typeface="Cambria Math" panose="02040503050406030204" pitchFamily="18" charset="0"/>
                      </a:rPr>
                      <m:t>𝑅</m:t>
                    </m:r>
                  </m:oMath>
                </a14:m>
                <a:r>
                  <a:rPr lang="en-GB" sz="2000" dirty="0">
                    <a:solidFill>
                      <a:srgbClr val="096713"/>
                    </a:solidFill>
                  </a:rPr>
                  <a:t> = the resistance of the resistor</a:t>
                </a:r>
              </a:p>
              <a:p>
                <a:pPr marL="571500" indent="-571500" algn="l">
                  <a:buFont typeface="Arial" panose="020B0604020202020204" pitchFamily="34" charset="0"/>
                  <a:buChar char="•"/>
                </a:pPr>
                <a14:m>
                  <m:oMath xmlns:m="http://schemas.openxmlformats.org/officeDocument/2006/math">
                    <m:r>
                      <a:rPr lang="en-GB" sz="3200" i="1">
                        <a:solidFill>
                          <a:srgbClr val="096713"/>
                        </a:solidFill>
                        <a:latin typeface="Cambria Math" panose="02040503050406030204" pitchFamily="18" charset="0"/>
                        <a:ea typeface="Cambria Math" panose="02040503050406030204" pitchFamily="18" charset="0"/>
                      </a:rPr>
                      <m:t>∆</m:t>
                    </m:r>
                    <m:r>
                      <a:rPr lang="en-GB" sz="3200" i="1">
                        <a:solidFill>
                          <a:srgbClr val="096713"/>
                        </a:solidFill>
                        <a:latin typeface="Cambria Math" panose="02040503050406030204" pitchFamily="18" charset="0"/>
                        <a:ea typeface="Cambria Math" panose="02040503050406030204" pitchFamily="18" charset="0"/>
                      </a:rPr>
                      <m:t>𝑓</m:t>
                    </m:r>
                  </m:oMath>
                </a14:m>
                <a:r>
                  <a:rPr lang="en-GB" sz="2000" dirty="0">
                    <a:solidFill>
                      <a:srgbClr val="096713"/>
                    </a:solidFill>
                  </a:rPr>
                  <a:t>= the measurement bandwidth</a:t>
                </a:r>
              </a:p>
              <a:p>
                <a:pPr marL="571500" indent="-571500" algn="l">
                  <a:buFont typeface="Arial" panose="020B0604020202020204" pitchFamily="34" charset="0"/>
                  <a:buChar char="•"/>
                </a:pPr>
                <a:endParaRPr lang="en-GB" sz="800" dirty="0">
                  <a:solidFill>
                    <a:srgbClr val="096713"/>
                  </a:solidFill>
                </a:endParaRPr>
              </a:p>
              <a:p>
                <a:pPr algn="l"/>
                <a:r>
                  <a:rPr lang="en-GB" sz="2000" i="1" dirty="0">
                    <a:solidFill>
                      <a:srgbClr val="FF0000"/>
                    </a:solidFill>
                  </a:rPr>
                  <a:t>Problems:</a:t>
                </a:r>
              </a:p>
              <a:p>
                <a:pPr marL="571500" indent="-571500" algn="l">
                  <a:buFont typeface="Arial" panose="020B0604020202020204" pitchFamily="34" charset="0"/>
                  <a:buChar char="•"/>
                </a:pPr>
                <a14:m>
                  <m:oMath xmlns:m="http://schemas.openxmlformats.org/officeDocument/2006/math">
                    <m:sSub>
                      <m:sSubPr>
                        <m:ctrlPr>
                          <a:rPr lang="en-GB" sz="3200" i="1" dirty="0" smtClean="0">
                            <a:solidFill>
                              <a:srgbClr val="FF0000"/>
                            </a:solidFill>
                            <a:latin typeface="Cambria Math" panose="02040503050406030204" pitchFamily="18" charset="0"/>
                          </a:rPr>
                        </m:ctrlPr>
                      </m:sSubPr>
                      <m:e>
                        <m:r>
                          <a:rPr lang="en-GB" sz="3200" i="1" dirty="0">
                            <a:solidFill>
                              <a:srgbClr val="FF0000"/>
                            </a:solidFill>
                            <a:latin typeface="Cambria Math" panose="02040503050406030204" pitchFamily="18" charset="0"/>
                          </a:rPr>
                          <m:t>𝑉</m:t>
                        </m:r>
                      </m:e>
                      <m:sub>
                        <m:r>
                          <a:rPr lang="en-GB" sz="3200" i="1" dirty="0">
                            <a:solidFill>
                              <a:srgbClr val="FF0000"/>
                            </a:solidFill>
                            <a:latin typeface="Cambria Math" panose="02040503050406030204" pitchFamily="18" charset="0"/>
                          </a:rPr>
                          <m:t>𝑛</m:t>
                        </m:r>
                      </m:sub>
                    </m:sSub>
                  </m:oMath>
                </a14:m>
                <a:r>
                  <a:rPr lang="en-GB" sz="2000" dirty="0">
                    <a:solidFill>
                      <a:srgbClr val="FF0000"/>
                    </a:solidFill>
                  </a:rPr>
                  <a:t> extremely small (at limits of measurement)</a:t>
                </a:r>
              </a:p>
              <a:p>
                <a:pPr marL="571500" indent="-571500" algn="l">
                  <a:lnSpc>
                    <a:spcPct val="150000"/>
                  </a:lnSpc>
                  <a:buFont typeface="Arial" panose="020B0604020202020204" pitchFamily="34" charset="0"/>
                  <a:buChar char="•"/>
                </a:pPr>
                <a14:m>
                  <m:oMath xmlns:m="http://schemas.openxmlformats.org/officeDocument/2006/math">
                    <m:r>
                      <a:rPr lang="en-GB" sz="3200" i="1" smtClean="0">
                        <a:solidFill>
                          <a:srgbClr val="FF0000"/>
                        </a:solidFill>
                        <a:latin typeface="Cambria Math" panose="02040503050406030204" pitchFamily="18" charset="0"/>
                        <a:ea typeface="Cambria Math" panose="02040503050406030204" pitchFamily="18" charset="0"/>
                      </a:rPr>
                      <m:t>∆</m:t>
                    </m:r>
                    <m:r>
                      <a:rPr lang="en-GB" sz="3200" i="1" smtClean="0">
                        <a:solidFill>
                          <a:srgbClr val="FF0000"/>
                        </a:solidFill>
                        <a:latin typeface="Cambria Math" panose="02040503050406030204" pitchFamily="18" charset="0"/>
                        <a:ea typeface="Cambria Math" panose="02040503050406030204" pitchFamily="18" charset="0"/>
                      </a:rPr>
                      <m:t>𝑓</m:t>
                    </m:r>
                  </m:oMath>
                </a14:m>
                <a:r>
                  <a:rPr lang="en-GB" sz="3200" dirty="0">
                    <a:solidFill>
                      <a:srgbClr val="FF0000"/>
                    </a:solidFill>
                    <a:sym typeface="Symbol" panose="05050102010706020507" pitchFamily="18" charset="2"/>
                  </a:rPr>
                  <a:t> </a:t>
                </a:r>
                <a:r>
                  <a:rPr lang="en-GB" sz="2000" dirty="0">
                    <a:solidFill>
                      <a:srgbClr val="FF0000"/>
                    </a:solidFill>
                    <a:sym typeface="Symbol" panose="05050102010706020507" pitchFamily="18" charset="2"/>
                  </a:rPr>
                  <a:t>hard to define/determine</a:t>
                </a:r>
                <a:endParaRPr lang="en-GB" sz="2000" dirty="0">
                  <a:solidFill>
                    <a:srgbClr val="FF0000"/>
                  </a:solidFill>
                </a:endParaRPr>
              </a:p>
              <a:p>
                <a:pPr algn="l"/>
                <a:endParaRPr lang="en-GB"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199928" y="2322290"/>
                <a:ext cx="7163898" cy="4602029"/>
              </a:xfrm>
              <a:prstGeom prst="rect">
                <a:avLst/>
              </a:prstGeom>
              <a:blipFill rotWithShape="0">
                <a:blip r:embed="rId6"/>
                <a:stretch>
                  <a:fillRect l="-936"/>
                </a:stretch>
              </a:blipFill>
            </p:spPr>
            <p:txBody>
              <a:bodyPr/>
              <a:lstStyle/>
              <a:p>
                <a:r>
                  <a:rPr lang="en-GB">
                    <a:noFill/>
                  </a:rPr>
                  <a:t> </a:t>
                </a:r>
              </a:p>
            </p:txBody>
          </p:sp>
        </mc:Fallback>
      </mc:AlternateContent>
      <p:sp>
        <p:nvSpPr>
          <p:cNvPr id="25" name="Oval 58"/>
          <p:cNvSpPr>
            <a:spLocks noChangeArrowheads="1"/>
          </p:cNvSpPr>
          <p:nvPr/>
        </p:nvSpPr>
        <p:spPr bwMode="auto">
          <a:xfrm>
            <a:off x="2237466" y="2514756"/>
            <a:ext cx="246991" cy="26555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Oval 59"/>
          <p:cNvSpPr>
            <a:spLocks noChangeArrowheads="1"/>
          </p:cNvSpPr>
          <p:nvPr/>
        </p:nvSpPr>
        <p:spPr bwMode="auto">
          <a:xfrm flipH="1">
            <a:off x="2265795" y="2522699"/>
            <a:ext cx="193197" cy="155585"/>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27" name="AutoShape 60"/>
          <p:cNvSpPr>
            <a:spLocks noChangeArrowheads="1"/>
          </p:cNvSpPr>
          <p:nvPr/>
        </p:nvSpPr>
        <p:spPr bwMode="gray">
          <a:xfrm>
            <a:off x="2183491" y="2483005"/>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8" name="Oval 58"/>
          <p:cNvSpPr>
            <a:spLocks noChangeArrowheads="1"/>
          </p:cNvSpPr>
          <p:nvPr/>
        </p:nvSpPr>
        <p:spPr bwMode="auto">
          <a:xfrm>
            <a:off x="2231560" y="3034932"/>
            <a:ext cx="246991" cy="26555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Oval 59"/>
          <p:cNvSpPr>
            <a:spLocks noChangeArrowheads="1"/>
          </p:cNvSpPr>
          <p:nvPr/>
        </p:nvSpPr>
        <p:spPr bwMode="auto">
          <a:xfrm flipH="1">
            <a:off x="2259889" y="3042875"/>
            <a:ext cx="193197" cy="155585"/>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31" name="AutoShape 60"/>
          <p:cNvSpPr>
            <a:spLocks noChangeArrowheads="1"/>
          </p:cNvSpPr>
          <p:nvPr/>
        </p:nvSpPr>
        <p:spPr bwMode="gray">
          <a:xfrm>
            <a:off x="2177585" y="3003181"/>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32" name="Oval 58"/>
          <p:cNvSpPr>
            <a:spLocks noChangeArrowheads="1"/>
          </p:cNvSpPr>
          <p:nvPr/>
        </p:nvSpPr>
        <p:spPr bwMode="auto">
          <a:xfrm>
            <a:off x="2231560" y="3546333"/>
            <a:ext cx="246991" cy="26555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 name="Oval 59"/>
          <p:cNvSpPr>
            <a:spLocks noChangeArrowheads="1"/>
          </p:cNvSpPr>
          <p:nvPr/>
        </p:nvSpPr>
        <p:spPr bwMode="auto">
          <a:xfrm flipH="1">
            <a:off x="2259889" y="3554276"/>
            <a:ext cx="193197" cy="155585"/>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34" name="AutoShape 60"/>
          <p:cNvSpPr>
            <a:spLocks noChangeArrowheads="1"/>
          </p:cNvSpPr>
          <p:nvPr/>
        </p:nvSpPr>
        <p:spPr bwMode="gray">
          <a:xfrm>
            <a:off x="2177585" y="3514582"/>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35" name="Oval 58"/>
          <p:cNvSpPr>
            <a:spLocks noChangeArrowheads="1"/>
          </p:cNvSpPr>
          <p:nvPr/>
        </p:nvSpPr>
        <p:spPr bwMode="auto">
          <a:xfrm>
            <a:off x="2231560" y="4021404"/>
            <a:ext cx="246991" cy="26555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 name="Oval 59"/>
          <p:cNvSpPr>
            <a:spLocks noChangeArrowheads="1"/>
          </p:cNvSpPr>
          <p:nvPr/>
        </p:nvSpPr>
        <p:spPr bwMode="auto">
          <a:xfrm flipH="1">
            <a:off x="2259889" y="4029347"/>
            <a:ext cx="193197" cy="155585"/>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37" name="AutoShape 60"/>
          <p:cNvSpPr>
            <a:spLocks noChangeArrowheads="1"/>
          </p:cNvSpPr>
          <p:nvPr/>
        </p:nvSpPr>
        <p:spPr bwMode="gray">
          <a:xfrm>
            <a:off x="2177585" y="3989653"/>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38" name="Oval 58"/>
          <p:cNvSpPr>
            <a:spLocks noChangeArrowheads="1"/>
          </p:cNvSpPr>
          <p:nvPr/>
        </p:nvSpPr>
        <p:spPr bwMode="auto">
          <a:xfrm>
            <a:off x="2232548" y="4503496"/>
            <a:ext cx="246991" cy="265554"/>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Oval 59"/>
          <p:cNvSpPr>
            <a:spLocks noChangeArrowheads="1"/>
          </p:cNvSpPr>
          <p:nvPr/>
        </p:nvSpPr>
        <p:spPr bwMode="auto">
          <a:xfrm flipH="1">
            <a:off x="2260877" y="4511439"/>
            <a:ext cx="193197" cy="155585"/>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40" name="AutoShape 60"/>
          <p:cNvSpPr>
            <a:spLocks noChangeArrowheads="1"/>
          </p:cNvSpPr>
          <p:nvPr/>
        </p:nvSpPr>
        <p:spPr bwMode="gray">
          <a:xfrm>
            <a:off x="2178573" y="4471745"/>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43" name="AutoShape 60"/>
          <p:cNvSpPr>
            <a:spLocks noChangeArrowheads="1"/>
          </p:cNvSpPr>
          <p:nvPr/>
        </p:nvSpPr>
        <p:spPr bwMode="gray">
          <a:xfrm>
            <a:off x="2177585" y="4954670"/>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cxnSp>
        <p:nvCxnSpPr>
          <p:cNvPr id="5" name="Straight Connector 4"/>
          <p:cNvCxnSpPr/>
          <p:nvPr/>
        </p:nvCxnSpPr>
        <p:spPr bwMode="auto">
          <a:xfrm>
            <a:off x="2920008" y="2913832"/>
            <a:ext cx="164777" cy="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920008" y="2913832"/>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58"/>
          <p:cNvSpPr>
            <a:spLocks noChangeArrowheads="1"/>
          </p:cNvSpPr>
          <p:nvPr/>
        </p:nvSpPr>
        <p:spPr bwMode="auto">
          <a:xfrm>
            <a:off x="2231560" y="5454042"/>
            <a:ext cx="246991" cy="265554"/>
          </a:xfrm>
          <a:prstGeom prst="ellipse">
            <a:avLst/>
          </a:prstGeom>
          <a:solidFill>
            <a:srgbClr val="FF0000"/>
          </a:solidFill>
          <a:ln>
            <a:noFill/>
          </a:ln>
          <a:effectLst/>
        </p:spPr>
        <p:txBody>
          <a:bodyPr wrap="none" anchor="ctr"/>
          <a:lstStyle/>
          <a:p>
            <a:endParaRPr lang="en-GB"/>
          </a:p>
        </p:txBody>
      </p:sp>
      <p:sp>
        <p:nvSpPr>
          <p:cNvPr id="44" name="Oval 59"/>
          <p:cNvSpPr>
            <a:spLocks noChangeArrowheads="1"/>
          </p:cNvSpPr>
          <p:nvPr/>
        </p:nvSpPr>
        <p:spPr bwMode="auto">
          <a:xfrm flipH="1">
            <a:off x="2259889" y="5461985"/>
            <a:ext cx="193197" cy="155585"/>
          </a:xfrm>
          <a:prstGeom prst="ellipse">
            <a:avLst/>
          </a:prstGeom>
          <a:gradFill rotWithShape="1">
            <a:gsLst>
              <a:gs pos="0">
                <a:schemeClr val="accent1">
                  <a:gamma/>
                  <a:tint val="0"/>
                  <a:invGamma/>
                </a:schemeClr>
              </a:gs>
              <a:gs pos="100000">
                <a:srgbClr val="FF0000"/>
              </a:gs>
            </a:gsLst>
            <a:lin ang="5400000" scaled="1"/>
          </a:gradFill>
          <a:ln>
            <a:noFill/>
          </a:ln>
          <a:effectLst/>
        </p:spPr>
        <p:txBody>
          <a:bodyPr wrap="none" anchor="ctr"/>
          <a:lstStyle/>
          <a:p>
            <a:endParaRPr lang="ru-RU" altLang="en-US" sz="2000" b="1">
              <a:solidFill>
                <a:schemeClr val="bg1"/>
              </a:solidFill>
            </a:endParaRPr>
          </a:p>
        </p:txBody>
      </p:sp>
      <p:sp>
        <p:nvSpPr>
          <p:cNvPr id="45" name="AutoShape 60"/>
          <p:cNvSpPr>
            <a:spLocks noChangeArrowheads="1"/>
          </p:cNvSpPr>
          <p:nvPr/>
        </p:nvSpPr>
        <p:spPr bwMode="gray">
          <a:xfrm>
            <a:off x="2177585" y="5422291"/>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46" name="Oval 58"/>
          <p:cNvSpPr>
            <a:spLocks noChangeArrowheads="1"/>
          </p:cNvSpPr>
          <p:nvPr/>
        </p:nvSpPr>
        <p:spPr bwMode="auto">
          <a:xfrm>
            <a:off x="2229318" y="6097890"/>
            <a:ext cx="246991" cy="265554"/>
          </a:xfrm>
          <a:prstGeom prst="ellipse">
            <a:avLst/>
          </a:prstGeom>
          <a:solidFill>
            <a:srgbClr val="FF0000"/>
          </a:solidFill>
          <a:ln>
            <a:noFill/>
          </a:ln>
          <a:effectLst/>
        </p:spPr>
        <p:txBody>
          <a:bodyPr wrap="none" anchor="ctr"/>
          <a:lstStyle/>
          <a:p>
            <a:endParaRPr lang="en-GB"/>
          </a:p>
        </p:txBody>
      </p:sp>
      <p:sp>
        <p:nvSpPr>
          <p:cNvPr id="47" name="Oval 59"/>
          <p:cNvSpPr>
            <a:spLocks noChangeArrowheads="1"/>
          </p:cNvSpPr>
          <p:nvPr/>
        </p:nvSpPr>
        <p:spPr bwMode="auto">
          <a:xfrm flipH="1">
            <a:off x="2257647" y="6105833"/>
            <a:ext cx="193197" cy="155585"/>
          </a:xfrm>
          <a:prstGeom prst="ellipse">
            <a:avLst/>
          </a:prstGeom>
          <a:gradFill rotWithShape="1">
            <a:gsLst>
              <a:gs pos="0">
                <a:schemeClr val="accent1">
                  <a:gamma/>
                  <a:tint val="0"/>
                  <a:invGamma/>
                </a:schemeClr>
              </a:gs>
              <a:gs pos="100000">
                <a:srgbClr val="FF0000"/>
              </a:gs>
            </a:gsLst>
            <a:lin ang="5400000" scaled="1"/>
          </a:gradFill>
          <a:ln>
            <a:noFill/>
          </a:ln>
          <a:effectLst/>
        </p:spPr>
        <p:txBody>
          <a:bodyPr wrap="none" anchor="ctr"/>
          <a:lstStyle/>
          <a:p>
            <a:endParaRPr lang="ru-RU" altLang="en-US" sz="2000" b="1">
              <a:solidFill>
                <a:schemeClr val="bg1"/>
              </a:solidFill>
            </a:endParaRPr>
          </a:p>
        </p:txBody>
      </p:sp>
      <p:sp>
        <p:nvSpPr>
          <p:cNvPr id="48" name="AutoShape 60"/>
          <p:cNvSpPr>
            <a:spLocks noChangeArrowheads="1"/>
          </p:cNvSpPr>
          <p:nvPr/>
        </p:nvSpPr>
        <p:spPr bwMode="gray">
          <a:xfrm>
            <a:off x="2175343" y="6066139"/>
            <a:ext cx="296237" cy="298137"/>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cxnSp>
        <p:nvCxnSpPr>
          <p:cNvPr id="11" name="Straight Connector 10"/>
          <p:cNvCxnSpPr/>
          <p:nvPr/>
        </p:nvCxnSpPr>
        <p:spPr bwMode="auto">
          <a:xfrm>
            <a:off x="2891396" y="2483005"/>
            <a:ext cx="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49" name="Straight Connector 48"/>
          <p:cNvCxnSpPr/>
          <p:nvPr/>
        </p:nvCxnSpPr>
        <p:spPr bwMode="auto">
          <a:xfrm flipV="1">
            <a:off x="2868149" y="2504944"/>
            <a:ext cx="233928" cy="3476"/>
          </a:xfrm>
          <a:prstGeom prst="line">
            <a:avLst/>
          </a:prstGeom>
          <a:ln>
            <a:solidFill>
              <a:srgbClr val="096713"/>
            </a:solidFill>
          </a:ln>
        </p:spPr>
        <p:style>
          <a:lnRef idx="3">
            <a:schemeClr val="accent4"/>
          </a:lnRef>
          <a:fillRef idx="0">
            <a:schemeClr val="accent4"/>
          </a:fillRef>
          <a:effectRef idx="2">
            <a:schemeClr val="accent4"/>
          </a:effectRef>
          <a:fontRef idx="minor">
            <a:schemeClr val="tx1"/>
          </a:fontRef>
        </p:style>
      </p:cxnSp>
      <p:cxnSp>
        <p:nvCxnSpPr>
          <p:cNvPr id="50" name="Straight Connector 49"/>
          <p:cNvCxnSpPr/>
          <p:nvPr/>
        </p:nvCxnSpPr>
        <p:spPr bwMode="auto">
          <a:xfrm flipV="1">
            <a:off x="2885432" y="5393587"/>
            <a:ext cx="233928" cy="3476"/>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60380492"/>
      </p:ext>
    </p:extLst>
  </p:cSld>
  <p:clrMapOvr>
    <a:masterClrMapping/>
  </p:clrMapOvr>
  <p:transition spd="slow" advTm="3453">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13" name="Rectangle 4"/>
          <p:cNvSpPr txBox="1">
            <a:spLocks noChangeArrowheads="1"/>
          </p:cNvSpPr>
          <p:nvPr/>
        </p:nvSpPr>
        <p:spPr bwMode="auto">
          <a:xfrm>
            <a:off x="4694294" y="5177706"/>
            <a:ext cx="437730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r>
              <a:rPr lang="en-GB" altLang="en-US" sz="2400" dirty="0"/>
              <a:t>An innovation project by ……</a:t>
            </a:r>
            <a:endParaRPr lang="ru-RU" altLang="en-US" sz="2400" dirty="0"/>
          </a:p>
        </p:txBody>
      </p:sp>
      <p:sp>
        <p:nvSpPr>
          <p:cNvPr id="23" name="Content Placeholder 4"/>
          <p:cNvSpPr>
            <a:spLocks noGrp="1"/>
          </p:cNvSpPr>
          <p:nvPr>
            <p:ph idx="1"/>
          </p:nvPr>
        </p:nvSpPr>
        <p:spPr>
          <a:xfrm>
            <a:off x="2160691" y="1215377"/>
            <a:ext cx="6910911" cy="5165951"/>
          </a:xfrm>
        </p:spPr>
        <p:txBody>
          <a:bodyPr/>
          <a:lstStyle/>
          <a:p>
            <a:endParaRPr lang="en-GB" sz="2400" dirty="0"/>
          </a:p>
          <a:p>
            <a:endParaRPr lang="en-GB" sz="2400" dirty="0"/>
          </a:p>
          <a:p>
            <a:endParaRPr lang="en-GB" sz="2400" dirty="0"/>
          </a:p>
          <a:p>
            <a:endParaRPr lang="en-GB" sz="2400" dirty="0"/>
          </a:p>
          <a:p>
            <a:endParaRPr lang="en-GB" sz="2400" dirty="0"/>
          </a:p>
          <a:p>
            <a:r>
              <a:rPr lang="en-GB" sz="2400" dirty="0"/>
              <a:t>Amplifiers A &amp; B amplify the same signal from the sense resistor but add their own noise</a:t>
            </a:r>
          </a:p>
          <a:p>
            <a:r>
              <a:rPr lang="en-GB" sz="2400" dirty="0"/>
              <a:t>The correlator supresses uncorrelated noise and detects only the signal common to both channels i.e. the sensor’s Johnson noise</a:t>
            </a:r>
          </a:p>
          <a:p>
            <a:r>
              <a:rPr lang="en-GB" sz="2400" dirty="0"/>
              <a:t>This allows us to measure the extremely small Johnson noise signal provided the correlation time is sufficiently long</a:t>
            </a:r>
          </a:p>
        </p:txBody>
      </p:sp>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Prior Art Johnson Noise Thermometer</a:t>
            </a:r>
          </a:p>
        </p:txBody>
      </p:sp>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1998" y="972000"/>
            <a:ext cx="7200000" cy="2526812"/>
          </a:xfrm>
          <a:prstGeom prst="rect">
            <a:avLst/>
          </a:prstGeom>
          <a:noFill/>
          <a:ln>
            <a:noFill/>
          </a:ln>
        </p:spPr>
      </p:pic>
    </p:spTree>
    <p:custDataLst>
      <p:tags r:id="rId1"/>
    </p:custDataLst>
    <p:extLst>
      <p:ext uri="{BB962C8B-B14F-4D97-AF65-F5344CB8AC3E}">
        <p14:creationId xmlns:p14="http://schemas.microsoft.com/office/powerpoint/2010/main" val="3630199928"/>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xEl>
                                              <p:pRg st="5" end="5"/>
                                            </p:txEl>
                                          </p:spTgt>
                                        </p:tgtEl>
                                        <p:attrNameLst>
                                          <p:attrName>style.visibility</p:attrName>
                                        </p:attrNameLst>
                                      </p:cBhvr>
                                      <p:to>
                                        <p:strVal val="visible"/>
                                      </p:to>
                                    </p:set>
                                    <p:animEffect transition="in" filter="fade">
                                      <p:cBhvr>
                                        <p:cTn id="7" dur="500"/>
                                        <p:tgtEl>
                                          <p:spTgt spid="2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6" end="6"/>
                                            </p:txEl>
                                          </p:spTgt>
                                        </p:tgtEl>
                                        <p:attrNameLst>
                                          <p:attrName>style.visibility</p:attrName>
                                        </p:attrNameLst>
                                      </p:cBhvr>
                                      <p:to>
                                        <p:strVal val="visible"/>
                                      </p:to>
                                    </p:set>
                                    <p:animEffect transition="in" filter="fade">
                                      <p:cBhvr>
                                        <p:cTn id="10" dur="500"/>
                                        <p:tgtEl>
                                          <p:spTgt spid="23">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xEl>
                                              <p:pRg st="7" end="7"/>
                                            </p:txEl>
                                          </p:spTgt>
                                        </p:tgtEl>
                                        <p:attrNameLst>
                                          <p:attrName>style.visibility</p:attrName>
                                        </p:attrNameLst>
                                      </p:cBhvr>
                                      <p:to>
                                        <p:strVal val="visible"/>
                                      </p:to>
                                    </p:set>
                                    <p:animEffect transition="in" filter="fade">
                                      <p:cBhvr>
                                        <p:cTn id="13" dur="5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bwMode="auto">
          <a:xfrm>
            <a:off x="6070476" y="6858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139952" y="18864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420" name="Picture 60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93296"/>
            <a:ext cx="1656184" cy="676759"/>
          </a:xfrm>
          <a:prstGeom prst="rect">
            <a:avLst/>
          </a:prstGeom>
        </p:spPr>
      </p:pic>
      <p:sp>
        <p:nvSpPr>
          <p:cNvPr id="13" name="Rectangle 4"/>
          <p:cNvSpPr txBox="1">
            <a:spLocks noChangeArrowheads="1"/>
          </p:cNvSpPr>
          <p:nvPr/>
        </p:nvSpPr>
        <p:spPr bwMode="auto">
          <a:xfrm>
            <a:off x="4694294" y="5177706"/>
            <a:ext cx="437730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a:lstStyle>
          <a:p>
            <a:r>
              <a:rPr lang="en-GB" altLang="en-US" sz="2400" dirty="0"/>
              <a:t>An innovation project by ……</a:t>
            </a:r>
            <a:endParaRPr lang="ru-RU" altLang="en-US" sz="2400" dirty="0"/>
          </a:p>
        </p:txBody>
      </p:sp>
      <mc:AlternateContent xmlns:mc="http://schemas.openxmlformats.org/markup-compatibility/2006" xmlns:a14="http://schemas.microsoft.com/office/drawing/2010/main">
        <mc:Choice Requires="a14">
          <p:sp>
            <p:nvSpPr>
              <p:cNvPr id="23" name="Content Placeholder 4"/>
              <p:cNvSpPr>
                <a:spLocks noGrp="1"/>
              </p:cNvSpPr>
              <p:nvPr>
                <p:ph idx="1"/>
              </p:nvPr>
            </p:nvSpPr>
            <p:spPr>
              <a:xfrm>
                <a:off x="2160691" y="1215377"/>
                <a:ext cx="6910911" cy="5165951"/>
              </a:xfrm>
            </p:spPr>
            <p:txBody>
              <a:bodyPr/>
              <a:lstStyle/>
              <a:p>
                <a:endParaRPr lang="en-GB" sz="2400" dirty="0"/>
              </a:p>
              <a:p>
                <a:endParaRPr lang="en-GB" sz="2400" dirty="0"/>
              </a:p>
              <a:p>
                <a:endParaRPr lang="en-GB" sz="2400" dirty="0"/>
              </a:p>
              <a:p>
                <a:endParaRPr lang="en-GB" sz="2400" dirty="0"/>
              </a:p>
              <a:p>
                <a:endParaRPr lang="en-GB" sz="2400" dirty="0"/>
              </a:p>
              <a:p>
                <a:endParaRPr lang="en-GB" sz="2400" dirty="0"/>
              </a:p>
              <a:p>
                <a:r>
                  <a:rPr lang="en-GB" sz="2400" dirty="0"/>
                  <a:t>The amplifiers switch between measuring the Johnson noise and a known calibration signal (a “white noise” source of known power density)</a:t>
                </a:r>
              </a:p>
              <a:p>
                <a:r>
                  <a:rPr lang="en-GB" sz="2400" dirty="0"/>
                  <a:t>The ratio of the measurements allows the Johnson noise power spectral density to be determined </a:t>
                </a:r>
                <a:r>
                  <a:rPr lang="en-GB" sz="2400" dirty="0">
                    <a:solidFill>
                      <a:srgbClr val="FF0000"/>
                    </a:solidFill>
                  </a:rPr>
                  <a:t>provided </a:t>
                </a:r>
                <a14:m>
                  <m:oMath xmlns:m="http://schemas.openxmlformats.org/officeDocument/2006/math">
                    <m:r>
                      <a:rPr lang="en-GB" sz="2400" i="1" smtClean="0">
                        <a:solidFill>
                          <a:srgbClr val="FF0000"/>
                        </a:solidFill>
                        <a:latin typeface="Cambria Math" panose="02040503050406030204" pitchFamily="18" charset="0"/>
                        <a:sym typeface="Symbol" panose="05050102010706020507" pitchFamily="18" charset="2"/>
                      </a:rPr>
                      <m:t></m:t>
                    </m:r>
                    <m:r>
                      <a:rPr lang="en-GB" sz="2400" b="0" i="1" smtClean="0">
                        <a:solidFill>
                          <a:srgbClr val="FF0000"/>
                        </a:solidFill>
                        <a:latin typeface="Cambria Math" panose="02040503050406030204" pitchFamily="18" charset="0"/>
                        <a:sym typeface="Symbol" panose="05050102010706020507" pitchFamily="18" charset="2"/>
                      </a:rPr>
                      <m:t>𝑓</m:t>
                    </m:r>
                  </m:oMath>
                </a14:m>
                <a:r>
                  <a:rPr lang="en-GB" sz="2400" dirty="0">
                    <a:solidFill>
                      <a:srgbClr val="FF0000"/>
                    </a:solidFill>
                  </a:rPr>
                  <a:t> is constant</a:t>
                </a:r>
                <a:endParaRPr lang="en-GB" sz="2400" dirty="0"/>
              </a:p>
            </p:txBody>
          </p:sp>
        </mc:Choice>
        <mc:Fallback xmlns="">
          <p:sp>
            <p:nvSpPr>
              <p:cNvPr id="23" name="Content Placeholder 4"/>
              <p:cNvSpPr>
                <a:spLocks noGrp="1" noRot="1" noChangeAspect="1" noMove="1" noResize="1" noEditPoints="1" noAdjustHandles="1" noChangeArrowheads="1" noChangeShapeType="1" noTextEdit="1"/>
              </p:cNvSpPr>
              <p:nvPr>
                <p:ph idx="1"/>
              </p:nvPr>
            </p:nvSpPr>
            <p:spPr>
              <a:xfrm>
                <a:off x="2160691" y="1215377"/>
                <a:ext cx="6910911" cy="5165951"/>
              </a:xfrm>
              <a:blipFill rotWithShape="0">
                <a:blip r:embed="rId6"/>
                <a:stretch>
                  <a:fillRect l="-1146" b="-6368"/>
                </a:stretch>
              </a:blipFill>
            </p:spPr>
            <p:txBody>
              <a:bodyPr/>
              <a:lstStyle/>
              <a:p>
                <a:r>
                  <a:rPr lang="en-GB">
                    <a:noFill/>
                  </a:rPr>
                  <a:t> </a:t>
                </a:r>
              </a:p>
            </p:txBody>
          </p:sp>
        </mc:Fallback>
      </mc:AlternateContent>
      <p:sp>
        <p:nvSpPr>
          <p:cNvPr id="10" name="Rectangle 9"/>
          <p:cNvSpPr/>
          <p:nvPr/>
        </p:nvSpPr>
        <p:spPr bwMode="auto">
          <a:xfrm>
            <a:off x="1835696" y="-3082"/>
            <a:ext cx="7308304" cy="980728"/>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843808" y="719008"/>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100" baseline="-25000"/>
          </a:p>
        </p:txBody>
      </p:sp>
      <p:sp>
        <p:nvSpPr>
          <p:cNvPr id="17" name="Oval 8"/>
          <p:cNvSpPr>
            <a:spLocks noChangeArrowheads="1"/>
          </p:cNvSpPr>
          <p:nvPr/>
        </p:nvSpPr>
        <p:spPr bwMode="auto">
          <a:xfrm>
            <a:off x="2589808" y="236408"/>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a:solidFill>
                <a:srgbClr val="FFFF00"/>
              </a:solidFill>
            </a:endParaRPr>
          </a:p>
        </p:txBody>
      </p:sp>
      <p:sp>
        <p:nvSpPr>
          <p:cNvPr id="18" name="Oval 9"/>
          <p:cNvSpPr>
            <a:spLocks noChangeArrowheads="1"/>
          </p:cNvSpPr>
          <p:nvPr/>
        </p:nvSpPr>
        <p:spPr bwMode="auto">
          <a:xfrm flipH="1">
            <a:off x="2648545" y="242758"/>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en-US" sz="2000" b="1">
              <a:solidFill>
                <a:schemeClr val="bg1"/>
              </a:solidFill>
            </a:endParaRPr>
          </a:p>
        </p:txBody>
      </p:sp>
      <p:sp>
        <p:nvSpPr>
          <p:cNvPr id="19" name="AutoShape 12"/>
          <p:cNvSpPr>
            <a:spLocks noChangeArrowheads="1"/>
          </p:cNvSpPr>
          <p:nvPr/>
        </p:nvSpPr>
        <p:spPr bwMode="gray">
          <a:xfrm>
            <a:off x="2527895" y="191958"/>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endParaRPr kumimoji="1" lang="en-US" altLang="ko-KR" sz="1800" b="1" dirty="0">
              <a:solidFill>
                <a:schemeClr val="bg1"/>
              </a:solidFill>
              <a:ea typeface="굴림" panose="020B0600000101010101" pitchFamily="34" charset="-127"/>
            </a:endParaRPr>
          </a:p>
        </p:txBody>
      </p:sp>
      <p:sp>
        <p:nvSpPr>
          <p:cNvPr id="24" name="AutoShape 14"/>
          <p:cNvSpPr>
            <a:spLocks noChangeArrowheads="1"/>
          </p:cNvSpPr>
          <p:nvPr/>
        </p:nvSpPr>
        <p:spPr bwMode="gray">
          <a:xfrm>
            <a:off x="3175595" y="191958"/>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l" latinLnBrk="1"/>
            <a:r>
              <a:rPr kumimoji="1" lang="en-US" altLang="ko-KR" sz="1800" b="1" dirty="0">
                <a:solidFill>
                  <a:schemeClr val="bg1"/>
                </a:solidFill>
                <a:ea typeface="굴림" panose="020B0600000101010101" pitchFamily="34" charset="-127"/>
              </a:rPr>
              <a:t>Prior Art Johnson Noise Thermometer</a:t>
            </a: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2000" y="972000"/>
            <a:ext cx="7200000" cy="2952000"/>
          </a:xfrm>
          <a:prstGeom prst="rect">
            <a:avLst/>
          </a:prstGeom>
          <a:noFill/>
          <a:ln>
            <a:noFill/>
          </a:ln>
        </p:spPr>
      </p:pic>
    </p:spTree>
    <p:custDataLst>
      <p:tags r:id="rId1"/>
    </p:custDataLst>
    <p:extLst>
      <p:ext uri="{BB962C8B-B14F-4D97-AF65-F5344CB8AC3E}">
        <p14:creationId xmlns:p14="http://schemas.microsoft.com/office/powerpoint/2010/main" val="2314152502"/>
      </p:ext>
    </p:extLst>
  </p:cSld>
  <p:clrMapOvr>
    <a:masterClrMapping/>
  </p:clrMapOvr>
  <mc:AlternateContent xmlns:mc="http://schemas.openxmlformats.org/markup-compatibility/2006" xmlns:p14="http://schemas.microsoft.com/office/powerpoint/2010/main">
    <mc:Choice Requires="p14">
      <p:transition spd="slow" p14:dur="2000" advTm="5707"/>
    </mc:Choice>
    <mc:Fallback xmlns="">
      <p:transition spd="slow" advTm="570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2.5"/>
</p:tagLst>
</file>

<file path=ppt/tags/tag10.xml><?xml version="1.0" encoding="utf-8"?>
<p:tagLst xmlns:a="http://schemas.openxmlformats.org/drawingml/2006/main" xmlns:r="http://schemas.openxmlformats.org/officeDocument/2006/relationships" xmlns:p="http://schemas.openxmlformats.org/presentationml/2006/main">
  <p:tag name="TIMING" val="|1.1|2.5"/>
</p:tagLst>
</file>

<file path=ppt/tags/tag11.xml><?xml version="1.0" encoding="utf-8"?>
<p:tagLst xmlns:a="http://schemas.openxmlformats.org/drawingml/2006/main" xmlns:r="http://schemas.openxmlformats.org/officeDocument/2006/relationships" xmlns:p="http://schemas.openxmlformats.org/presentationml/2006/main">
  <p:tag name="TIMING" val="|1.1|2.5"/>
</p:tagLst>
</file>

<file path=ppt/tags/tag12.xml><?xml version="1.0" encoding="utf-8"?>
<p:tagLst xmlns:a="http://schemas.openxmlformats.org/drawingml/2006/main" xmlns:r="http://schemas.openxmlformats.org/officeDocument/2006/relationships" xmlns:p="http://schemas.openxmlformats.org/presentationml/2006/main">
  <p:tag name="TIMING" val="|1.1|2.5"/>
</p:tagLst>
</file>

<file path=ppt/tags/tag13.xml><?xml version="1.0" encoding="utf-8"?>
<p:tagLst xmlns:a="http://schemas.openxmlformats.org/drawingml/2006/main" xmlns:r="http://schemas.openxmlformats.org/officeDocument/2006/relationships" xmlns:p="http://schemas.openxmlformats.org/presentationml/2006/main">
  <p:tag name="TIMING" val="|1.1|2.5"/>
</p:tagLst>
</file>

<file path=ppt/tags/tag2.xml><?xml version="1.0" encoding="utf-8"?>
<p:tagLst xmlns:a="http://schemas.openxmlformats.org/drawingml/2006/main" xmlns:r="http://schemas.openxmlformats.org/officeDocument/2006/relationships" xmlns:p="http://schemas.openxmlformats.org/presentationml/2006/main">
  <p:tag name="TIMING" val="|1.1|2.5"/>
</p:tagLst>
</file>

<file path=ppt/tags/tag3.xml><?xml version="1.0" encoding="utf-8"?>
<p:tagLst xmlns:a="http://schemas.openxmlformats.org/drawingml/2006/main" xmlns:r="http://schemas.openxmlformats.org/officeDocument/2006/relationships" xmlns:p="http://schemas.openxmlformats.org/presentationml/2006/main">
  <p:tag name="TIMING" val="|1.1|2.5"/>
</p:tagLst>
</file>

<file path=ppt/tags/tag4.xml><?xml version="1.0" encoding="utf-8"?>
<p:tagLst xmlns:a="http://schemas.openxmlformats.org/drawingml/2006/main" xmlns:r="http://schemas.openxmlformats.org/officeDocument/2006/relationships" xmlns:p="http://schemas.openxmlformats.org/presentationml/2006/main">
  <p:tag name="TIMING" val="|1.1|2.5"/>
</p:tagLst>
</file>

<file path=ppt/tags/tag5.xml><?xml version="1.0" encoding="utf-8"?>
<p:tagLst xmlns:a="http://schemas.openxmlformats.org/drawingml/2006/main" xmlns:r="http://schemas.openxmlformats.org/officeDocument/2006/relationships" xmlns:p="http://schemas.openxmlformats.org/presentationml/2006/main">
  <p:tag name="TIMING" val="|1.1|2.5"/>
</p:tagLst>
</file>

<file path=ppt/tags/tag6.xml><?xml version="1.0" encoding="utf-8"?>
<p:tagLst xmlns:a="http://schemas.openxmlformats.org/drawingml/2006/main" xmlns:r="http://schemas.openxmlformats.org/officeDocument/2006/relationships" xmlns:p="http://schemas.openxmlformats.org/presentationml/2006/main">
  <p:tag name="TIMING" val="|1.1|2.5"/>
</p:tagLst>
</file>

<file path=ppt/tags/tag7.xml><?xml version="1.0" encoding="utf-8"?>
<p:tagLst xmlns:a="http://schemas.openxmlformats.org/drawingml/2006/main" xmlns:r="http://schemas.openxmlformats.org/officeDocument/2006/relationships" xmlns:p="http://schemas.openxmlformats.org/presentationml/2006/main">
  <p:tag name="TIMING" val="|1.1|2.5"/>
</p:tagLst>
</file>

<file path=ppt/tags/tag8.xml><?xml version="1.0" encoding="utf-8"?>
<p:tagLst xmlns:a="http://schemas.openxmlformats.org/drawingml/2006/main" xmlns:r="http://schemas.openxmlformats.org/officeDocument/2006/relationships" xmlns:p="http://schemas.openxmlformats.org/presentationml/2006/main">
  <p:tag name="TIMING" val="|1.1|2.5"/>
</p:tagLst>
</file>

<file path=ppt/tags/tag9.xml><?xml version="1.0" encoding="utf-8"?>
<p:tagLst xmlns:a="http://schemas.openxmlformats.org/drawingml/2006/main" xmlns:r="http://schemas.openxmlformats.org/officeDocument/2006/relationships" xmlns:p="http://schemas.openxmlformats.org/presentationml/2006/main">
  <p:tag name="TIMING" val="|1.1|2.5"/>
</p:tagLst>
</file>

<file path=ppt/theme/theme1.xml><?xml version="1.0" encoding="utf-8"?>
<a:theme xmlns:a="http://schemas.openxmlformats.org/drawingml/2006/main" name="powerpoint-template-24">
  <a:themeElements>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E1E600"/>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134EAD"/>
        </a:lt2>
        <a:accent1>
          <a:srgbClr val="36930E"/>
        </a:accent1>
        <a:accent2>
          <a:srgbClr val="84AEFA"/>
        </a:accent2>
        <a:accent3>
          <a:srgbClr val="FFFFFF"/>
        </a:accent3>
        <a:accent4>
          <a:srgbClr val="404040"/>
        </a:accent4>
        <a:accent5>
          <a:srgbClr val="AEC8AA"/>
        </a:accent5>
        <a:accent6>
          <a:srgbClr val="779DE3"/>
        </a:accent6>
        <a:hlink>
          <a:srgbClr val="EF2C0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7917</TotalTime>
  <Words>2359</Words>
  <Application>Microsoft Office PowerPoint</Application>
  <PresentationFormat>On-screen Show (4:3)</PresentationFormat>
  <Paragraphs>209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Rounded MT Bold</vt:lpstr>
      <vt:lpstr>Calibri</vt:lpstr>
      <vt:lpstr>Cambria Math</vt:lpstr>
      <vt:lpstr>Microsoft Sans Serif</vt:lpstr>
      <vt:lpstr>powerpoint-template-24</vt:lpstr>
      <vt:lpstr>An innovation project by ……</vt:lpstr>
      <vt:lpstr>PowerPoint Presentation</vt:lpstr>
      <vt:lpstr>Conventional Thermometers</vt:lpstr>
      <vt:lpstr>Johnson Noise Thermometers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Signal Improvement</vt:lpstr>
      <vt:lpstr>PowerPoint Presentation</vt:lpstr>
      <vt:lpstr>PowerPoint Presentation</vt:lpstr>
      <vt:lpstr>PowerPoint Presentation</vt:lpstr>
      <vt:lpstr>PowerPoint Presentation</vt:lpstr>
      <vt:lpstr>PowerPoint Presentation</vt:lpstr>
      <vt:lpstr>An innovation project by…</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Johnson Noise Project</dc:title>
  <dc:creator>David Cruickshank</dc:creator>
  <cp:lastModifiedBy>Anon</cp:lastModifiedBy>
  <cp:revision>220</cp:revision>
  <cp:lastPrinted>2016-05-10T08:22:03Z</cp:lastPrinted>
  <dcterms:created xsi:type="dcterms:W3CDTF">2016-05-03T13:08:34Z</dcterms:created>
  <dcterms:modified xsi:type="dcterms:W3CDTF">2021-10-05T16:25:42Z</dcterms:modified>
</cp:coreProperties>
</file>